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51"/>
  </p:notesMasterIdLst>
  <p:sldIdLst>
    <p:sldId id="256" r:id="rId2"/>
    <p:sldId id="388" r:id="rId3"/>
    <p:sldId id="257" r:id="rId4"/>
    <p:sldId id="389" r:id="rId5"/>
    <p:sldId id="258" r:id="rId6"/>
    <p:sldId id="259" r:id="rId7"/>
    <p:sldId id="260" r:id="rId8"/>
    <p:sldId id="338" r:id="rId9"/>
    <p:sldId id="261" r:id="rId10"/>
    <p:sldId id="262" r:id="rId11"/>
    <p:sldId id="263" r:id="rId12"/>
    <p:sldId id="264" r:id="rId13"/>
    <p:sldId id="265" r:id="rId14"/>
    <p:sldId id="266" r:id="rId15"/>
    <p:sldId id="267" r:id="rId16"/>
    <p:sldId id="268" r:id="rId17"/>
    <p:sldId id="269" r:id="rId18"/>
    <p:sldId id="365" r:id="rId19"/>
    <p:sldId id="273" r:id="rId20"/>
    <p:sldId id="274" r:id="rId21"/>
    <p:sldId id="275" r:id="rId22"/>
    <p:sldId id="367" r:id="rId23"/>
    <p:sldId id="368" r:id="rId24"/>
    <p:sldId id="370" r:id="rId25"/>
    <p:sldId id="371" r:id="rId26"/>
    <p:sldId id="372" r:id="rId27"/>
    <p:sldId id="373" r:id="rId28"/>
    <p:sldId id="374" r:id="rId29"/>
    <p:sldId id="375" r:id="rId30"/>
    <p:sldId id="376" r:id="rId31"/>
    <p:sldId id="377" r:id="rId32"/>
    <p:sldId id="378" r:id="rId33"/>
    <p:sldId id="379" r:id="rId34"/>
    <p:sldId id="380" r:id="rId35"/>
    <p:sldId id="381" r:id="rId36"/>
    <p:sldId id="382" r:id="rId37"/>
    <p:sldId id="383" r:id="rId38"/>
    <p:sldId id="384" r:id="rId39"/>
    <p:sldId id="387" r:id="rId40"/>
    <p:sldId id="276" r:id="rId41"/>
    <p:sldId id="366" r:id="rId42"/>
    <p:sldId id="280" r:id="rId43"/>
    <p:sldId id="281" r:id="rId44"/>
    <p:sldId id="285" r:id="rId45"/>
    <p:sldId id="286" r:id="rId46"/>
    <p:sldId id="287" r:id="rId47"/>
    <p:sldId id="390" r:id="rId48"/>
    <p:sldId id="391" r:id="rId49"/>
    <p:sldId id="392"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129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410565-BF02-4C03-8519-6446C2F46220}" type="doc">
      <dgm:prSet loTypeId="urn:microsoft.com/office/officeart/2005/8/layout/chevron2" loCatId="process" qsTypeId="urn:microsoft.com/office/officeart/2005/8/quickstyle/3d3" qsCatId="3D" csTypeId="urn:microsoft.com/office/officeart/2005/8/colors/colorful2" csCatId="colorful" phldr="1"/>
      <dgm:spPr/>
      <dgm:t>
        <a:bodyPr/>
        <a:lstStyle/>
        <a:p>
          <a:endParaRPr lang="en-US"/>
        </a:p>
      </dgm:t>
    </dgm:pt>
    <dgm:pt modelId="{D17DFD4B-468D-42FC-8CFC-429EF076B469}">
      <dgm:prSet phldrT="[Text]"/>
      <dgm:spPr/>
      <dgm:t>
        <a:bodyPr/>
        <a:lstStyle/>
        <a:p>
          <a:r>
            <a:rPr lang="en-US" dirty="0" smtClean="0"/>
            <a:t>Mild to moderate</a:t>
          </a:r>
          <a:endParaRPr lang="en-US" dirty="0"/>
        </a:p>
      </dgm:t>
    </dgm:pt>
    <dgm:pt modelId="{38F46B24-1F19-4C9C-BFB9-A166FA105BEC}" type="parTrans" cxnId="{EBD7E52B-EEAF-47FE-9EDE-F54D36D6B881}">
      <dgm:prSet/>
      <dgm:spPr/>
      <dgm:t>
        <a:bodyPr/>
        <a:lstStyle/>
        <a:p>
          <a:endParaRPr lang="en-US"/>
        </a:p>
      </dgm:t>
    </dgm:pt>
    <dgm:pt modelId="{7A6A72BD-3F7D-4BF7-BECD-834662489AE7}" type="sibTrans" cxnId="{EBD7E52B-EEAF-47FE-9EDE-F54D36D6B881}">
      <dgm:prSet/>
      <dgm:spPr/>
      <dgm:t>
        <a:bodyPr/>
        <a:lstStyle/>
        <a:p>
          <a:endParaRPr lang="en-US"/>
        </a:p>
      </dgm:t>
    </dgm:pt>
    <dgm:pt modelId="{194193F0-FE0E-483B-8AA8-42091E79B52D}">
      <dgm:prSet phldrT="[Text]"/>
      <dgm:spPr/>
      <dgm:t>
        <a:bodyPr/>
        <a:lstStyle/>
        <a:p>
          <a:r>
            <a:rPr lang="en-US" dirty="0" smtClean="0"/>
            <a:t>Local lymphadenopathy</a:t>
          </a:r>
          <a:endParaRPr lang="en-US" dirty="0"/>
        </a:p>
      </dgm:t>
    </dgm:pt>
    <dgm:pt modelId="{D5663B34-B163-4D8D-8F28-5383A9B30F08}" type="parTrans" cxnId="{C453D9E2-113D-4FA0-B058-A0F77EDDDD46}">
      <dgm:prSet/>
      <dgm:spPr/>
      <dgm:t>
        <a:bodyPr/>
        <a:lstStyle/>
        <a:p>
          <a:endParaRPr lang="en-US"/>
        </a:p>
      </dgm:t>
    </dgm:pt>
    <dgm:pt modelId="{3AC2FF76-4F11-4855-BB74-5B3FE1D6439F}" type="sibTrans" cxnId="{C453D9E2-113D-4FA0-B058-A0F77EDDDD46}">
      <dgm:prSet/>
      <dgm:spPr/>
      <dgm:t>
        <a:bodyPr/>
        <a:lstStyle/>
        <a:p>
          <a:endParaRPr lang="en-US"/>
        </a:p>
      </dgm:t>
    </dgm:pt>
    <dgm:pt modelId="{39808C4F-62D5-4944-B91A-EAC5C889A783}">
      <dgm:prSet phldrT="[Text]"/>
      <dgm:spPr/>
      <dgm:t>
        <a:bodyPr/>
        <a:lstStyle/>
        <a:p>
          <a:r>
            <a:rPr lang="en-US" dirty="0" smtClean="0"/>
            <a:t>Severe </a:t>
          </a:r>
          <a:endParaRPr lang="en-US" dirty="0"/>
        </a:p>
      </dgm:t>
    </dgm:pt>
    <dgm:pt modelId="{C37E2D28-3D70-488B-9740-CCFD0B27C342}" type="parTrans" cxnId="{890B5DC2-A483-4A2A-AB04-A6522B10A267}">
      <dgm:prSet/>
      <dgm:spPr/>
      <dgm:t>
        <a:bodyPr/>
        <a:lstStyle/>
        <a:p>
          <a:endParaRPr lang="en-US"/>
        </a:p>
      </dgm:t>
    </dgm:pt>
    <dgm:pt modelId="{A9291C7D-F641-440D-9490-A7F97E7DF24D}" type="sibTrans" cxnId="{890B5DC2-A483-4A2A-AB04-A6522B10A267}">
      <dgm:prSet/>
      <dgm:spPr/>
      <dgm:t>
        <a:bodyPr/>
        <a:lstStyle/>
        <a:p>
          <a:endParaRPr lang="en-US"/>
        </a:p>
      </dgm:t>
    </dgm:pt>
    <dgm:pt modelId="{C042CB81-9B4A-4D3B-BF25-34626295E311}">
      <dgm:prSet phldrT="[Text]"/>
      <dgm:spPr/>
      <dgm:t>
        <a:bodyPr/>
        <a:lstStyle/>
        <a:p>
          <a:r>
            <a:rPr lang="en-US" dirty="0" smtClean="0"/>
            <a:t>high fever, </a:t>
          </a:r>
          <a:endParaRPr lang="en-US" dirty="0"/>
        </a:p>
      </dgm:t>
    </dgm:pt>
    <dgm:pt modelId="{4F6FDD1B-EE6C-40FE-9AE8-9903670723EC}" type="parTrans" cxnId="{869135D9-BB04-4778-8A39-472E0D171638}">
      <dgm:prSet/>
      <dgm:spPr/>
      <dgm:t>
        <a:bodyPr/>
        <a:lstStyle/>
        <a:p>
          <a:endParaRPr lang="en-US"/>
        </a:p>
      </dgm:t>
    </dgm:pt>
    <dgm:pt modelId="{50AB5BEA-E21A-4F6B-8D07-05B64CB4065A}" type="sibTrans" cxnId="{869135D9-BB04-4778-8A39-472E0D171638}">
      <dgm:prSet/>
      <dgm:spPr/>
      <dgm:t>
        <a:bodyPr/>
        <a:lstStyle/>
        <a:p>
          <a:endParaRPr lang="en-US"/>
        </a:p>
      </dgm:t>
    </dgm:pt>
    <dgm:pt modelId="{05DACF27-BA14-4C36-85D2-CF7AA0C984EE}">
      <dgm:prSet phldrT="[Text]"/>
      <dgm:spPr/>
      <dgm:t>
        <a:bodyPr/>
        <a:lstStyle/>
        <a:p>
          <a:r>
            <a:rPr lang="en-US" dirty="0" smtClean="0"/>
            <a:t>Also include…</a:t>
          </a:r>
          <a:endParaRPr lang="en-US" dirty="0"/>
        </a:p>
      </dgm:t>
    </dgm:pt>
    <dgm:pt modelId="{CF5780E2-D230-406D-9906-9CC714FE5E95}" type="parTrans" cxnId="{85791674-E872-4DB6-B600-37C2001B406E}">
      <dgm:prSet/>
      <dgm:spPr/>
      <dgm:t>
        <a:bodyPr/>
        <a:lstStyle/>
        <a:p>
          <a:endParaRPr lang="en-US"/>
        </a:p>
      </dgm:t>
    </dgm:pt>
    <dgm:pt modelId="{E090C719-484A-49EA-905B-10135E1694DF}" type="sibTrans" cxnId="{85791674-E872-4DB6-B600-37C2001B406E}">
      <dgm:prSet/>
      <dgm:spPr/>
      <dgm:t>
        <a:bodyPr/>
        <a:lstStyle/>
        <a:p>
          <a:endParaRPr lang="en-US"/>
        </a:p>
      </dgm:t>
    </dgm:pt>
    <dgm:pt modelId="{5253F2B9-F9C4-420B-8A6E-92586D65C4AE}">
      <dgm:prSet phldrT="[Text]"/>
      <dgm:spPr/>
      <dgm:t>
        <a:bodyPr/>
        <a:lstStyle/>
        <a:p>
          <a:r>
            <a:rPr lang="en-US" dirty="0" smtClean="0"/>
            <a:t>Insomnia, constipation,</a:t>
          </a:r>
          <a:endParaRPr lang="en-US" dirty="0"/>
        </a:p>
      </dgm:t>
    </dgm:pt>
    <dgm:pt modelId="{F262118D-0B2F-4670-B1B2-8C07F1FFCED1}" type="parTrans" cxnId="{A6AE0218-C063-4F4D-98C4-4606F018921B}">
      <dgm:prSet/>
      <dgm:spPr/>
      <dgm:t>
        <a:bodyPr/>
        <a:lstStyle/>
        <a:p>
          <a:endParaRPr lang="en-US"/>
        </a:p>
      </dgm:t>
    </dgm:pt>
    <dgm:pt modelId="{106690C9-5A92-428F-BEB3-F1E26E0FD952}" type="sibTrans" cxnId="{A6AE0218-C063-4F4D-98C4-4606F018921B}">
      <dgm:prSet/>
      <dgm:spPr/>
      <dgm:t>
        <a:bodyPr/>
        <a:lstStyle/>
        <a:p>
          <a:endParaRPr lang="en-US"/>
        </a:p>
      </dgm:t>
    </dgm:pt>
    <dgm:pt modelId="{2FA00F8F-EEE8-41E1-812E-FB9360048041}">
      <dgm:prSet/>
      <dgm:spPr/>
      <dgm:t>
        <a:bodyPr/>
        <a:lstStyle/>
        <a:p>
          <a:r>
            <a:rPr lang="en-US" dirty="0" smtClean="0"/>
            <a:t>slight elevation in temperature</a:t>
          </a:r>
          <a:endParaRPr lang="en-IN" dirty="0"/>
        </a:p>
      </dgm:t>
    </dgm:pt>
    <dgm:pt modelId="{4B611CA5-9683-4FE0-9555-0ECD50E33E13}" type="parTrans" cxnId="{8A48F86F-C102-4B71-9BCA-BE8A78E9B4C6}">
      <dgm:prSet/>
      <dgm:spPr/>
      <dgm:t>
        <a:bodyPr/>
        <a:lstStyle/>
        <a:p>
          <a:endParaRPr lang="en-US"/>
        </a:p>
      </dgm:t>
    </dgm:pt>
    <dgm:pt modelId="{155BAFDD-10C4-4DEE-88F0-EC1EDB6D40FF}" type="sibTrans" cxnId="{8A48F86F-C102-4B71-9BCA-BE8A78E9B4C6}">
      <dgm:prSet/>
      <dgm:spPr/>
      <dgm:t>
        <a:bodyPr/>
        <a:lstStyle/>
        <a:p>
          <a:endParaRPr lang="en-US"/>
        </a:p>
      </dgm:t>
    </dgm:pt>
    <dgm:pt modelId="{09F1B4E3-4768-433B-B000-BD95974514C1}">
      <dgm:prSet phldrT="[Text]"/>
      <dgm:spPr/>
      <dgm:t>
        <a:bodyPr/>
        <a:lstStyle/>
        <a:p>
          <a:r>
            <a:rPr lang="en-US" dirty="0" smtClean="0"/>
            <a:t>increased pulse rate, leukocytosis, </a:t>
          </a:r>
          <a:endParaRPr lang="en-US" dirty="0"/>
        </a:p>
      </dgm:t>
    </dgm:pt>
    <dgm:pt modelId="{163070DE-C4C9-4509-8AA8-D715EBD5E590}" type="parTrans" cxnId="{350FB29F-18D7-452D-9E1D-54BEE6105987}">
      <dgm:prSet/>
      <dgm:spPr/>
      <dgm:t>
        <a:bodyPr/>
        <a:lstStyle/>
        <a:p>
          <a:endParaRPr lang="en-US"/>
        </a:p>
      </dgm:t>
    </dgm:pt>
    <dgm:pt modelId="{EAAFE2BD-B743-4C18-BEC0-4E23E573EA70}" type="sibTrans" cxnId="{350FB29F-18D7-452D-9E1D-54BEE6105987}">
      <dgm:prSet/>
      <dgm:spPr/>
      <dgm:t>
        <a:bodyPr/>
        <a:lstStyle/>
        <a:p>
          <a:endParaRPr lang="en-US"/>
        </a:p>
      </dgm:t>
    </dgm:pt>
    <dgm:pt modelId="{E404F814-770F-4F34-94F0-57E61D616E25}">
      <dgm:prSet phldrT="[Text]"/>
      <dgm:spPr/>
      <dgm:t>
        <a:bodyPr/>
        <a:lstStyle/>
        <a:p>
          <a:r>
            <a:rPr lang="en-US" dirty="0" smtClean="0"/>
            <a:t>loss of appetite, and general lassitude</a:t>
          </a:r>
          <a:endParaRPr lang="en-US" dirty="0"/>
        </a:p>
      </dgm:t>
    </dgm:pt>
    <dgm:pt modelId="{398F5814-9AC8-44B4-9605-47E850F73926}" type="parTrans" cxnId="{B1F500E6-14A1-494C-9CF8-057D1424A247}">
      <dgm:prSet/>
      <dgm:spPr/>
      <dgm:t>
        <a:bodyPr/>
        <a:lstStyle/>
        <a:p>
          <a:endParaRPr lang="en-US"/>
        </a:p>
      </dgm:t>
    </dgm:pt>
    <dgm:pt modelId="{0E29302F-19D6-458F-82E0-4A9954930ECB}" type="sibTrans" cxnId="{B1F500E6-14A1-494C-9CF8-057D1424A247}">
      <dgm:prSet/>
      <dgm:spPr/>
      <dgm:t>
        <a:bodyPr/>
        <a:lstStyle/>
        <a:p>
          <a:endParaRPr lang="en-US"/>
        </a:p>
      </dgm:t>
    </dgm:pt>
    <dgm:pt modelId="{63F91BA2-81D1-412D-87AF-B5691FB9D16D}">
      <dgm:prSet/>
      <dgm:spPr/>
      <dgm:t>
        <a:bodyPr/>
        <a:lstStyle/>
        <a:p>
          <a:r>
            <a:rPr lang="en-US" dirty="0" smtClean="0"/>
            <a:t>gastrointestinal disorders, </a:t>
          </a:r>
          <a:endParaRPr lang="en-US" dirty="0"/>
        </a:p>
      </dgm:t>
    </dgm:pt>
    <dgm:pt modelId="{1C94FB9B-FD10-4724-BD1F-139E1F809F47}" type="parTrans" cxnId="{C67279CB-D7BC-4447-A22B-A6C4918A14BB}">
      <dgm:prSet/>
      <dgm:spPr/>
      <dgm:t>
        <a:bodyPr/>
        <a:lstStyle/>
        <a:p>
          <a:endParaRPr lang="en-US"/>
        </a:p>
      </dgm:t>
    </dgm:pt>
    <dgm:pt modelId="{BD6356B6-1463-4835-8CAC-FB1605B01AC6}" type="sibTrans" cxnId="{C67279CB-D7BC-4447-A22B-A6C4918A14BB}">
      <dgm:prSet/>
      <dgm:spPr/>
      <dgm:t>
        <a:bodyPr/>
        <a:lstStyle/>
        <a:p>
          <a:endParaRPr lang="en-US"/>
        </a:p>
      </dgm:t>
    </dgm:pt>
    <dgm:pt modelId="{43802164-852B-4280-8D2F-A2EB5DDD130B}">
      <dgm:prSet/>
      <dgm:spPr/>
      <dgm:t>
        <a:bodyPr/>
        <a:lstStyle/>
        <a:p>
          <a:r>
            <a:rPr lang="en-US" dirty="0" smtClean="0"/>
            <a:t>headache, and mental depression</a:t>
          </a:r>
          <a:endParaRPr lang="en-US" dirty="0"/>
        </a:p>
      </dgm:t>
    </dgm:pt>
    <dgm:pt modelId="{A5811649-9E55-483C-96EC-017B08535D22}" type="parTrans" cxnId="{2D96F221-4CB5-4530-8FC7-121623FD2871}">
      <dgm:prSet/>
      <dgm:spPr/>
      <dgm:t>
        <a:bodyPr/>
        <a:lstStyle/>
        <a:p>
          <a:endParaRPr lang="en-US"/>
        </a:p>
      </dgm:t>
    </dgm:pt>
    <dgm:pt modelId="{1D9F4F2A-9108-4F9B-892D-FEC9DC355E06}" type="sibTrans" cxnId="{2D96F221-4CB5-4530-8FC7-121623FD2871}">
      <dgm:prSet/>
      <dgm:spPr/>
      <dgm:t>
        <a:bodyPr/>
        <a:lstStyle/>
        <a:p>
          <a:endParaRPr lang="en-US"/>
        </a:p>
      </dgm:t>
    </dgm:pt>
    <dgm:pt modelId="{9AE95F64-471E-4712-9AB7-FB3A12B65551}" type="pres">
      <dgm:prSet presAssocID="{36410565-BF02-4C03-8519-6446C2F46220}" presName="linearFlow" presStyleCnt="0">
        <dgm:presLayoutVars>
          <dgm:dir/>
          <dgm:animLvl val="lvl"/>
          <dgm:resizeHandles val="exact"/>
        </dgm:presLayoutVars>
      </dgm:prSet>
      <dgm:spPr/>
      <dgm:t>
        <a:bodyPr/>
        <a:lstStyle/>
        <a:p>
          <a:endParaRPr lang="en-US"/>
        </a:p>
      </dgm:t>
    </dgm:pt>
    <dgm:pt modelId="{96A929DE-D709-4E5D-BDA3-2174C7A52ECC}" type="pres">
      <dgm:prSet presAssocID="{D17DFD4B-468D-42FC-8CFC-429EF076B469}" presName="composite" presStyleCnt="0"/>
      <dgm:spPr/>
    </dgm:pt>
    <dgm:pt modelId="{7CAD9CA7-A8A1-4AEA-9EF7-80C006991576}" type="pres">
      <dgm:prSet presAssocID="{D17DFD4B-468D-42FC-8CFC-429EF076B469}" presName="parentText" presStyleLbl="alignNode1" presStyleIdx="0" presStyleCnt="3">
        <dgm:presLayoutVars>
          <dgm:chMax val="1"/>
          <dgm:bulletEnabled val="1"/>
        </dgm:presLayoutVars>
      </dgm:prSet>
      <dgm:spPr/>
      <dgm:t>
        <a:bodyPr/>
        <a:lstStyle/>
        <a:p>
          <a:endParaRPr lang="en-US"/>
        </a:p>
      </dgm:t>
    </dgm:pt>
    <dgm:pt modelId="{7011288C-8039-4A16-8ED8-274BB89BE42F}" type="pres">
      <dgm:prSet presAssocID="{D17DFD4B-468D-42FC-8CFC-429EF076B469}" presName="descendantText" presStyleLbl="alignAcc1" presStyleIdx="0" presStyleCnt="3">
        <dgm:presLayoutVars>
          <dgm:bulletEnabled val="1"/>
        </dgm:presLayoutVars>
      </dgm:prSet>
      <dgm:spPr/>
      <dgm:t>
        <a:bodyPr/>
        <a:lstStyle/>
        <a:p>
          <a:endParaRPr lang="en-US"/>
        </a:p>
      </dgm:t>
    </dgm:pt>
    <dgm:pt modelId="{DC2CEDE6-353C-4AA8-89F6-B8F1B3174BDE}" type="pres">
      <dgm:prSet presAssocID="{7A6A72BD-3F7D-4BF7-BECD-834662489AE7}" presName="sp" presStyleCnt="0"/>
      <dgm:spPr/>
    </dgm:pt>
    <dgm:pt modelId="{70837974-A83E-4A39-97DD-B39328A7C92C}" type="pres">
      <dgm:prSet presAssocID="{39808C4F-62D5-4944-B91A-EAC5C889A783}" presName="composite" presStyleCnt="0"/>
      <dgm:spPr/>
    </dgm:pt>
    <dgm:pt modelId="{CCAC9808-CA50-4DB0-8E0D-7C3E22A91839}" type="pres">
      <dgm:prSet presAssocID="{39808C4F-62D5-4944-B91A-EAC5C889A783}" presName="parentText" presStyleLbl="alignNode1" presStyleIdx="1" presStyleCnt="3">
        <dgm:presLayoutVars>
          <dgm:chMax val="1"/>
          <dgm:bulletEnabled val="1"/>
        </dgm:presLayoutVars>
      </dgm:prSet>
      <dgm:spPr/>
      <dgm:t>
        <a:bodyPr/>
        <a:lstStyle/>
        <a:p>
          <a:endParaRPr lang="en-US"/>
        </a:p>
      </dgm:t>
    </dgm:pt>
    <dgm:pt modelId="{5EF30ADF-C0FF-4FA2-84F0-1C0BBBA18DF2}" type="pres">
      <dgm:prSet presAssocID="{39808C4F-62D5-4944-B91A-EAC5C889A783}" presName="descendantText" presStyleLbl="alignAcc1" presStyleIdx="1" presStyleCnt="3">
        <dgm:presLayoutVars>
          <dgm:bulletEnabled val="1"/>
        </dgm:presLayoutVars>
      </dgm:prSet>
      <dgm:spPr/>
      <dgm:t>
        <a:bodyPr/>
        <a:lstStyle/>
        <a:p>
          <a:endParaRPr lang="en-US"/>
        </a:p>
      </dgm:t>
    </dgm:pt>
    <dgm:pt modelId="{36578955-8ABB-4D68-B407-08C513CC1ADB}" type="pres">
      <dgm:prSet presAssocID="{A9291C7D-F641-440D-9490-A7F97E7DF24D}" presName="sp" presStyleCnt="0"/>
      <dgm:spPr/>
    </dgm:pt>
    <dgm:pt modelId="{9DF034EC-E8FB-46FA-83D3-5FC0AE2743F0}" type="pres">
      <dgm:prSet presAssocID="{05DACF27-BA14-4C36-85D2-CF7AA0C984EE}" presName="composite" presStyleCnt="0"/>
      <dgm:spPr/>
    </dgm:pt>
    <dgm:pt modelId="{AAB832EB-E17B-4F95-BB72-11752D9943CA}" type="pres">
      <dgm:prSet presAssocID="{05DACF27-BA14-4C36-85D2-CF7AA0C984EE}" presName="parentText" presStyleLbl="alignNode1" presStyleIdx="2" presStyleCnt="3">
        <dgm:presLayoutVars>
          <dgm:chMax val="1"/>
          <dgm:bulletEnabled val="1"/>
        </dgm:presLayoutVars>
      </dgm:prSet>
      <dgm:spPr/>
      <dgm:t>
        <a:bodyPr/>
        <a:lstStyle/>
        <a:p>
          <a:endParaRPr lang="en-US"/>
        </a:p>
      </dgm:t>
    </dgm:pt>
    <dgm:pt modelId="{6A9A067C-9911-4F9F-8A2D-F8D659E33ECA}" type="pres">
      <dgm:prSet presAssocID="{05DACF27-BA14-4C36-85D2-CF7AA0C984EE}" presName="descendantText" presStyleLbl="alignAcc1" presStyleIdx="2" presStyleCnt="3">
        <dgm:presLayoutVars>
          <dgm:bulletEnabled val="1"/>
        </dgm:presLayoutVars>
      </dgm:prSet>
      <dgm:spPr/>
      <dgm:t>
        <a:bodyPr/>
        <a:lstStyle/>
        <a:p>
          <a:endParaRPr lang="en-US"/>
        </a:p>
      </dgm:t>
    </dgm:pt>
  </dgm:ptLst>
  <dgm:cxnLst>
    <dgm:cxn modelId="{EBD7E52B-EEAF-47FE-9EDE-F54D36D6B881}" srcId="{36410565-BF02-4C03-8519-6446C2F46220}" destId="{D17DFD4B-468D-42FC-8CFC-429EF076B469}" srcOrd="0" destOrd="0" parTransId="{38F46B24-1F19-4C9C-BFB9-A166FA105BEC}" sibTransId="{7A6A72BD-3F7D-4BF7-BECD-834662489AE7}"/>
    <dgm:cxn modelId="{3ED0F6E7-FAF3-49CC-999E-D2304C08C25D}" type="presOf" srcId="{09F1B4E3-4768-433B-B000-BD95974514C1}" destId="{5EF30ADF-C0FF-4FA2-84F0-1C0BBBA18DF2}" srcOrd="0" destOrd="1" presId="urn:microsoft.com/office/officeart/2005/8/layout/chevron2"/>
    <dgm:cxn modelId="{869135D9-BB04-4778-8A39-472E0D171638}" srcId="{39808C4F-62D5-4944-B91A-EAC5C889A783}" destId="{C042CB81-9B4A-4D3B-BF25-34626295E311}" srcOrd="0" destOrd="0" parTransId="{4F6FDD1B-EE6C-40FE-9AE8-9903670723EC}" sibTransId="{50AB5BEA-E21A-4F6B-8D07-05B64CB4065A}"/>
    <dgm:cxn modelId="{1B845C33-3CD6-42E8-B957-AE0A29F353AD}" type="presOf" srcId="{2FA00F8F-EEE8-41E1-812E-FB9360048041}" destId="{7011288C-8039-4A16-8ED8-274BB89BE42F}" srcOrd="0" destOrd="1" presId="urn:microsoft.com/office/officeart/2005/8/layout/chevron2"/>
    <dgm:cxn modelId="{DA9A23CB-EB25-4631-B8D7-A401A2BD7164}" type="presOf" srcId="{194193F0-FE0E-483B-8AA8-42091E79B52D}" destId="{7011288C-8039-4A16-8ED8-274BB89BE42F}" srcOrd="0" destOrd="0" presId="urn:microsoft.com/office/officeart/2005/8/layout/chevron2"/>
    <dgm:cxn modelId="{4B530BEE-0B3A-4CD1-BF4F-AA14C21FD743}" type="presOf" srcId="{05DACF27-BA14-4C36-85D2-CF7AA0C984EE}" destId="{AAB832EB-E17B-4F95-BB72-11752D9943CA}" srcOrd="0" destOrd="0" presId="urn:microsoft.com/office/officeart/2005/8/layout/chevron2"/>
    <dgm:cxn modelId="{85791674-E872-4DB6-B600-37C2001B406E}" srcId="{36410565-BF02-4C03-8519-6446C2F46220}" destId="{05DACF27-BA14-4C36-85D2-CF7AA0C984EE}" srcOrd="2" destOrd="0" parTransId="{CF5780E2-D230-406D-9906-9CC714FE5E95}" sibTransId="{E090C719-484A-49EA-905B-10135E1694DF}"/>
    <dgm:cxn modelId="{A6AE0218-C063-4F4D-98C4-4606F018921B}" srcId="{05DACF27-BA14-4C36-85D2-CF7AA0C984EE}" destId="{5253F2B9-F9C4-420B-8A6E-92586D65C4AE}" srcOrd="0" destOrd="0" parTransId="{F262118D-0B2F-4670-B1B2-8C07F1FFCED1}" sibTransId="{106690C9-5A92-428F-BEB3-F1E26E0FD952}"/>
    <dgm:cxn modelId="{B1F500E6-14A1-494C-9CF8-057D1424A247}" srcId="{39808C4F-62D5-4944-B91A-EAC5C889A783}" destId="{E404F814-770F-4F34-94F0-57E61D616E25}" srcOrd="2" destOrd="0" parTransId="{398F5814-9AC8-44B4-9605-47E850F73926}" sibTransId="{0E29302F-19D6-458F-82E0-4A9954930ECB}"/>
    <dgm:cxn modelId="{2D96F221-4CB5-4530-8FC7-121623FD2871}" srcId="{05DACF27-BA14-4C36-85D2-CF7AA0C984EE}" destId="{43802164-852B-4280-8D2F-A2EB5DDD130B}" srcOrd="2" destOrd="0" parTransId="{A5811649-9E55-483C-96EC-017B08535D22}" sibTransId="{1D9F4F2A-9108-4F9B-892D-FEC9DC355E06}"/>
    <dgm:cxn modelId="{215FFBE2-D536-48C2-A58E-8D9F4B1638A0}" type="presOf" srcId="{5253F2B9-F9C4-420B-8A6E-92586D65C4AE}" destId="{6A9A067C-9911-4F9F-8A2D-F8D659E33ECA}" srcOrd="0" destOrd="0" presId="urn:microsoft.com/office/officeart/2005/8/layout/chevron2"/>
    <dgm:cxn modelId="{79120B68-28D8-4861-BEE0-94791792AC61}" type="presOf" srcId="{E404F814-770F-4F34-94F0-57E61D616E25}" destId="{5EF30ADF-C0FF-4FA2-84F0-1C0BBBA18DF2}" srcOrd="0" destOrd="2" presId="urn:microsoft.com/office/officeart/2005/8/layout/chevron2"/>
    <dgm:cxn modelId="{AC8B2797-D5EB-4154-815C-A27625E5AE1B}" type="presOf" srcId="{C042CB81-9B4A-4D3B-BF25-34626295E311}" destId="{5EF30ADF-C0FF-4FA2-84F0-1C0BBBA18DF2}" srcOrd="0" destOrd="0" presId="urn:microsoft.com/office/officeart/2005/8/layout/chevron2"/>
    <dgm:cxn modelId="{C453D9E2-113D-4FA0-B058-A0F77EDDDD46}" srcId="{D17DFD4B-468D-42FC-8CFC-429EF076B469}" destId="{194193F0-FE0E-483B-8AA8-42091E79B52D}" srcOrd="0" destOrd="0" parTransId="{D5663B34-B163-4D8D-8F28-5383A9B30F08}" sibTransId="{3AC2FF76-4F11-4855-BB74-5B3FE1D6439F}"/>
    <dgm:cxn modelId="{590DEC62-9200-40F2-94BD-4DE40B78E78D}" type="presOf" srcId="{D17DFD4B-468D-42FC-8CFC-429EF076B469}" destId="{7CAD9CA7-A8A1-4AEA-9EF7-80C006991576}" srcOrd="0" destOrd="0" presId="urn:microsoft.com/office/officeart/2005/8/layout/chevron2"/>
    <dgm:cxn modelId="{CCDF1D26-058E-4BD8-8A38-DCC84D2DB915}" type="presOf" srcId="{63F91BA2-81D1-412D-87AF-B5691FB9D16D}" destId="{6A9A067C-9911-4F9F-8A2D-F8D659E33ECA}" srcOrd="0" destOrd="1" presId="urn:microsoft.com/office/officeart/2005/8/layout/chevron2"/>
    <dgm:cxn modelId="{EC62341D-158B-4F52-ACBE-F26254BF3378}" type="presOf" srcId="{39808C4F-62D5-4944-B91A-EAC5C889A783}" destId="{CCAC9808-CA50-4DB0-8E0D-7C3E22A91839}" srcOrd="0" destOrd="0" presId="urn:microsoft.com/office/officeart/2005/8/layout/chevron2"/>
    <dgm:cxn modelId="{350FB29F-18D7-452D-9E1D-54BEE6105987}" srcId="{39808C4F-62D5-4944-B91A-EAC5C889A783}" destId="{09F1B4E3-4768-433B-B000-BD95974514C1}" srcOrd="1" destOrd="0" parTransId="{163070DE-C4C9-4509-8AA8-D715EBD5E590}" sibTransId="{EAAFE2BD-B743-4C18-BEC0-4E23E573EA70}"/>
    <dgm:cxn modelId="{8A48F86F-C102-4B71-9BCA-BE8A78E9B4C6}" srcId="{D17DFD4B-468D-42FC-8CFC-429EF076B469}" destId="{2FA00F8F-EEE8-41E1-812E-FB9360048041}" srcOrd="1" destOrd="0" parTransId="{4B611CA5-9683-4FE0-9555-0ECD50E33E13}" sibTransId="{155BAFDD-10C4-4DEE-88F0-EC1EDB6D40FF}"/>
    <dgm:cxn modelId="{890B5DC2-A483-4A2A-AB04-A6522B10A267}" srcId="{36410565-BF02-4C03-8519-6446C2F46220}" destId="{39808C4F-62D5-4944-B91A-EAC5C889A783}" srcOrd="1" destOrd="0" parTransId="{C37E2D28-3D70-488B-9740-CCFD0B27C342}" sibTransId="{A9291C7D-F641-440D-9490-A7F97E7DF24D}"/>
    <dgm:cxn modelId="{C67279CB-D7BC-4447-A22B-A6C4918A14BB}" srcId="{05DACF27-BA14-4C36-85D2-CF7AA0C984EE}" destId="{63F91BA2-81D1-412D-87AF-B5691FB9D16D}" srcOrd="1" destOrd="0" parTransId="{1C94FB9B-FD10-4724-BD1F-139E1F809F47}" sibTransId="{BD6356B6-1463-4835-8CAC-FB1605B01AC6}"/>
    <dgm:cxn modelId="{E87EFA55-B5FB-4546-A5FF-3E95C835C527}" type="presOf" srcId="{43802164-852B-4280-8D2F-A2EB5DDD130B}" destId="{6A9A067C-9911-4F9F-8A2D-F8D659E33ECA}" srcOrd="0" destOrd="2" presId="urn:microsoft.com/office/officeart/2005/8/layout/chevron2"/>
    <dgm:cxn modelId="{4046E042-C69F-4D76-BC07-BA9BBEE90DC5}" type="presOf" srcId="{36410565-BF02-4C03-8519-6446C2F46220}" destId="{9AE95F64-471E-4712-9AB7-FB3A12B65551}" srcOrd="0" destOrd="0" presId="urn:microsoft.com/office/officeart/2005/8/layout/chevron2"/>
    <dgm:cxn modelId="{C20BAC61-9F02-4001-88DD-8CF6D92E8807}" type="presParOf" srcId="{9AE95F64-471E-4712-9AB7-FB3A12B65551}" destId="{96A929DE-D709-4E5D-BDA3-2174C7A52ECC}" srcOrd="0" destOrd="0" presId="urn:microsoft.com/office/officeart/2005/8/layout/chevron2"/>
    <dgm:cxn modelId="{DEE4C39E-BD3D-4353-BCAF-C3603EA4BBE7}" type="presParOf" srcId="{96A929DE-D709-4E5D-BDA3-2174C7A52ECC}" destId="{7CAD9CA7-A8A1-4AEA-9EF7-80C006991576}" srcOrd="0" destOrd="0" presId="urn:microsoft.com/office/officeart/2005/8/layout/chevron2"/>
    <dgm:cxn modelId="{7F356421-D0C4-442E-8F04-813BC8097EE7}" type="presParOf" srcId="{96A929DE-D709-4E5D-BDA3-2174C7A52ECC}" destId="{7011288C-8039-4A16-8ED8-274BB89BE42F}" srcOrd="1" destOrd="0" presId="urn:microsoft.com/office/officeart/2005/8/layout/chevron2"/>
    <dgm:cxn modelId="{25715413-6E80-455D-94CF-1D6018BDF9BE}" type="presParOf" srcId="{9AE95F64-471E-4712-9AB7-FB3A12B65551}" destId="{DC2CEDE6-353C-4AA8-89F6-B8F1B3174BDE}" srcOrd="1" destOrd="0" presId="urn:microsoft.com/office/officeart/2005/8/layout/chevron2"/>
    <dgm:cxn modelId="{1869F06C-D174-4997-80C1-B66C9402BC95}" type="presParOf" srcId="{9AE95F64-471E-4712-9AB7-FB3A12B65551}" destId="{70837974-A83E-4A39-97DD-B39328A7C92C}" srcOrd="2" destOrd="0" presId="urn:microsoft.com/office/officeart/2005/8/layout/chevron2"/>
    <dgm:cxn modelId="{9FC88CCA-E534-40E0-A865-07205A00F8AF}" type="presParOf" srcId="{70837974-A83E-4A39-97DD-B39328A7C92C}" destId="{CCAC9808-CA50-4DB0-8E0D-7C3E22A91839}" srcOrd="0" destOrd="0" presId="urn:microsoft.com/office/officeart/2005/8/layout/chevron2"/>
    <dgm:cxn modelId="{653CC000-F33B-48DB-8882-E269043B7803}" type="presParOf" srcId="{70837974-A83E-4A39-97DD-B39328A7C92C}" destId="{5EF30ADF-C0FF-4FA2-84F0-1C0BBBA18DF2}" srcOrd="1" destOrd="0" presId="urn:microsoft.com/office/officeart/2005/8/layout/chevron2"/>
    <dgm:cxn modelId="{E6670410-72BE-4A26-A334-F1A06CCD1A09}" type="presParOf" srcId="{9AE95F64-471E-4712-9AB7-FB3A12B65551}" destId="{36578955-8ABB-4D68-B407-08C513CC1ADB}" srcOrd="3" destOrd="0" presId="urn:microsoft.com/office/officeart/2005/8/layout/chevron2"/>
    <dgm:cxn modelId="{5F309337-A5E8-4824-A98C-DB7428D1022D}" type="presParOf" srcId="{9AE95F64-471E-4712-9AB7-FB3A12B65551}" destId="{9DF034EC-E8FB-46FA-83D3-5FC0AE2743F0}" srcOrd="4" destOrd="0" presId="urn:microsoft.com/office/officeart/2005/8/layout/chevron2"/>
    <dgm:cxn modelId="{A3578DB1-6F31-44CF-9BD5-A5E1B982D5F0}" type="presParOf" srcId="{9DF034EC-E8FB-46FA-83D3-5FC0AE2743F0}" destId="{AAB832EB-E17B-4F95-BB72-11752D9943CA}" srcOrd="0" destOrd="0" presId="urn:microsoft.com/office/officeart/2005/8/layout/chevron2"/>
    <dgm:cxn modelId="{BA5BB361-361A-42C2-85CC-DBD236E8C455}" type="presParOf" srcId="{9DF034EC-E8FB-46FA-83D3-5FC0AE2743F0}" destId="{6A9A067C-9911-4F9F-8A2D-F8D659E33ECA}"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37F026-151E-4FF8-B815-A6C63F88E735}"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92D2AD52-DF8B-458D-BDBE-DB03A7DFD446}">
      <dgm:prSet/>
      <dgm:spPr/>
      <dgm:t>
        <a:bodyPr/>
        <a:lstStyle/>
        <a:p>
          <a:pPr rtl="0"/>
          <a:r>
            <a:rPr lang="en-IN" smtClean="0"/>
            <a:t>The lesion starts as:</a:t>
          </a:r>
          <a:endParaRPr lang="en-IN"/>
        </a:p>
      </dgm:t>
    </dgm:pt>
    <dgm:pt modelId="{261B93A2-6B8D-4E39-81B0-9740949A6C94}" type="parTrans" cxnId="{E9E44374-553F-409B-99A9-A1B2BBE73C3C}">
      <dgm:prSet/>
      <dgm:spPr/>
      <dgm:t>
        <a:bodyPr/>
        <a:lstStyle/>
        <a:p>
          <a:endParaRPr lang="en-US"/>
        </a:p>
      </dgm:t>
    </dgm:pt>
    <dgm:pt modelId="{F75DC139-CC38-4787-B409-9A387C7CBD42}" type="sibTrans" cxnId="{E9E44374-553F-409B-99A9-A1B2BBE73C3C}">
      <dgm:prSet/>
      <dgm:spPr/>
      <dgm:t>
        <a:bodyPr/>
        <a:lstStyle/>
        <a:p>
          <a:endParaRPr lang="en-US"/>
        </a:p>
      </dgm:t>
    </dgm:pt>
    <dgm:pt modelId="{44DC5926-C9BF-4385-A467-68F3A8E8B101}">
      <dgm:prSet/>
      <dgm:spPr/>
      <dgm:t>
        <a:bodyPr/>
        <a:lstStyle/>
        <a:p>
          <a:pPr rtl="0"/>
          <a:r>
            <a:rPr lang="en-US" smtClean="0"/>
            <a:t>1. Erosion of the tip of the interdental papilla</a:t>
          </a:r>
          <a:endParaRPr lang="en-IN"/>
        </a:p>
      </dgm:t>
    </dgm:pt>
    <dgm:pt modelId="{DF38B21A-0389-4072-BF2B-0628299C9792}" type="parTrans" cxnId="{B49E95AC-61C6-4BE4-8A3A-87C0CD269C5A}">
      <dgm:prSet/>
      <dgm:spPr/>
      <dgm:t>
        <a:bodyPr/>
        <a:lstStyle/>
        <a:p>
          <a:endParaRPr lang="en-US"/>
        </a:p>
      </dgm:t>
    </dgm:pt>
    <dgm:pt modelId="{771A974D-9745-484E-B191-A3D134C268AB}" type="sibTrans" cxnId="{B49E95AC-61C6-4BE4-8A3A-87C0CD269C5A}">
      <dgm:prSet/>
      <dgm:spPr/>
      <dgm:t>
        <a:bodyPr/>
        <a:lstStyle/>
        <a:p>
          <a:endParaRPr lang="en-US"/>
        </a:p>
      </dgm:t>
    </dgm:pt>
    <dgm:pt modelId="{58F408F6-9567-438B-BCCF-FBF88310C330}">
      <dgm:prSet/>
      <dgm:spPr/>
      <dgm:t>
        <a:bodyPr/>
        <a:lstStyle/>
        <a:p>
          <a:pPr rtl="0"/>
          <a:r>
            <a:rPr lang="en-US" smtClean="0"/>
            <a:t>2. The lesion involving all of the papilla and also involving the </a:t>
          </a:r>
          <a:r>
            <a:rPr lang="en-IN" smtClean="0"/>
            <a:t>marginal gingiva</a:t>
          </a:r>
          <a:endParaRPr lang="en-IN"/>
        </a:p>
      </dgm:t>
    </dgm:pt>
    <dgm:pt modelId="{08886C02-D28A-4704-9EA7-D790D9B0E0AB}" type="parTrans" cxnId="{ABC42FF4-B793-48CC-B05C-E49BE399E77A}">
      <dgm:prSet/>
      <dgm:spPr/>
      <dgm:t>
        <a:bodyPr/>
        <a:lstStyle/>
        <a:p>
          <a:endParaRPr lang="en-US"/>
        </a:p>
      </dgm:t>
    </dgm:pt>
    <dgm:pt modelId="{F7AAF1EA-EC96-415A-A3C6-E538FD4C0AD5}" type="sibTrans" cxnId="{ABC42FF4-B793-48CC-B05C-E49BE399E77A}">
      <dgm:prSet/>
      <dgm:spPr/>
      <dgm:t>
        <a:bodyPr/>
        <a:lstStyle/>
        <a:p>
          <a:endParaRPr lang="en-US"/>
        </a:p>
      </dgm:t>
    </dgm:pt>
    <dgm:pt modelId="{9075596E-8E04-482D-AC75-66DA0DF22935}">
      <dgm:prSet/>
      <dgm:spPr/>
      <dgm:t>
        <a:bodyPr/>
        <a:lstStyle/>
        <a:p>
          <a:pPr rtl="0"/>
          <a:r>
            <a:rPr lang="en-US" smtClean="0"/>
            <a:t>3. The attached gingiva also gets involved</a:t>
          </a:r>
          <a:endParaRPr lang="en-IN"/>
        </a:p>
      </dgm:t>
    </dgm:pt>
    <dgm:pt modelId="{BF019680-CABA-4109-B266-4946F7C766B5}" type="parTrans" cxnId="{D9495867-2706-4987-8E20-8E783AD7BE8C}">
      <dgm:prSet/>
      <dgm:spPr/>
      <dgm:t>
        <a:bodyPr/>
        <a:lstStyle/>
        <a:p>
          <a:endParaRPr lang="en-US"/>
        </a:p>
      </dgm:t>
    </dgm:pt>
    <dgm:pt modelId="{0BC800A1-C64F-4E02-887D-3134DD0C0EAF}" type="sibTrans" cxnId="{D9495867-2706-4987-8E20-8E783AD7BE8C}">
      <dgm:prSet/>
      <dgm:spPr/>
      <dgm:t>
        <a:bodyPr/>
        <a:lstStyle/>
        <a:p>
          <a:endParaRPr lang="en-US"/>
        </a:p>
      </dgm:t>
    </dgm:pt>
    <dgm:pt modelId="{17FEFA87-6213-4105-A3DC-A41F2ED905CB}">
      <dgm:prSet/>
      <dgm:spPr/>
      <dgm:t>
        <a:bodyPr/>
        <a:lstStyle/>
        <a:p>
          <a:pPr rtl="0"/>
          <a:r>
            <a:rPr lang="en-US" smtClean="0"/>
            <a:t>4. Exposure of the bone with complete loss of interdental papilla, marginal gingiva and the attached gingiva</a:t>
          </a:r>
          <a:endParaRPr lang="en-IN"/>
        </a:p>
      </dgm:t>
    </dgm:pt>
    <dgm:pt modelId="{A130AF55-4C6F-43A5-9AE5-DC3FA6669680}" type="parTrans" cxnId="{09FD2A4B-C3B4-4B27-AA02-C6BC68E4D877}">
      <dgm:prSet/>
      <dgm:spPr/>
      <dgm:t>
        <a:bodyPr/>
        <a:lstStyle/>
        <a:p>
          <a:endParaRPr lang="en-US"/>
        </a:p>
      </dgm:t>
    </dgm:pt>
    <dgm:pt modelId="{99EE369C-B016-401C-B82A-13955CBDE6A5}" type="sibTrans" cxnId="{09FD2A4B-C3B4-4B27-AA02-C6BC68E4D877}">
      <dgm:prSet/>
      <dgm:spPr/>
      <dgm:t>
        <a:bodyPr/>
        <a:lstStyle/>
        <a:p>
          <a:endParaRPr lang="en-US"/>
        </a:p>
      </dgm:t>
    </dgm:pt>
    <dgm:pt modelId="{F50E1BB5-14AA-4208-9D5E-4CDDC945702C}" type="pres">
      <dgm:prSet presAssocID="{0037F026-151E-4FF8-B815-A6C63F88E735}" presName="linear" presStyleCnt="0">
        <dgm:presLayoutVars>
          <dgm:animLvl val="lvl"/>
          <dgm:resizeHandles val="exact"/>
        </dgm:presLayoutVars>
      </dgm:prSet>
      <dgm:spPr/>
      <dgm:t>
        <a:bodyPr/>
        <a:lstStyle/>
        <a:p>
          <a:endParaRPr lang="en-US"/>
        </a:p>
      </dgm:t>
    </dgm:pt>
    <dgm:pt modelId="{C4863D73-9005-4C02-93AE-1987A03626C3}" type="pres">
      <dgm:prSet presAssocID="{92D2AD52-DF8B-458D-BDBE-DB03A7DFD446}" presName="parentText" presStyleLbl="node1" presStyleIdx="0" presStyleCnt="5">
        <dgm:presLayoutVars>
          <dgm:chMax val="0"/>
          <dgm:bulletEnabled val="1"/>
        </dgm:presLayoutVars>
      </dgm:prSet>
      <dgm:spPr/>
      <dgm:t>
        <a:bodyPr/>
        <a:lstStyle/>
        <a:p>
          <a:endParaRPr lang="en-US"/>
        </a:p>
      </dgm:t>
    </dgm:pt>
    <dgm:pt modelId="{1A653F42-B98C-4556-B9BB-37FC531F4531}" type="pres">
      <dgm:prSet presAssocID="{F75DC139-CC38-4787-B409-9A387C7CBD42}" presName="spacer" presStyleCnt="0"/>
      <dgm:spPr/>
    </dgm:pt>
    <dgm:pt modelId="{F00F75E3-E9D0-436A-9014-630F1A42556B}" type="pres">
      <dgm:prSet presAssocID="{44DC5926-C9BF-4385-A467-68F3A8E8B101}" presName="parentText" presStyleLbl="node1" presStyleIdx="1" presStyleCnt="5">
        <dgm:presLayoutVars>
          <dgm:chMax val="0"/>
          <dgm:bulletEnabled val="1"/>
        </dgm:presLayoutVars>
      </dgm:prSet>
      <dgm:spPr/>
      <dgm:t>
        <a:bodyPr/>
        <a:lstStyle/>
        <a:p>
          <a:endParaRPr lang="en-US"/>
        </a:p>
      </dgm:t>
    </dgm:pt>
    <dgm:pt modelId="{727B9829-A7DC-49F3-8026-EB6732BDA7DE}" type="pres">
      <dgm:prSet presAssocID="{771A974D-9745-484E-B191-A3D134C268AB}" presName="spacer" presStyleCnt="0"/>
      <dgm:spPr/>
    </dgm:pt>
    <dgm:pt modelId="{BEC3D15B-C42A-454D-9D4D-94AD63EC4897}" type="pres">
      <dgm:prSet presAssocID="{58F408F6-9567-438B-BCCF-FBF88310C330}" presName="parentText" presStyleLbl="node1" presStyleIdx="2" presStyleCnt="5">
        <dgm:presLayoutVars>
          <dgm:chMax val="0"/>
          <dgm:bulletEnabled val="1"/>
        </dgm:presLayoutVars>
      </dgm:prSet>
      <dgm:spPr/>
      <dgm:t>
        <a:bodyPr/>
        <a:lstStyle/>
        <a:p>
          <a:endParaRPr lang="en-US"/>
        </a:p>
      </dgm:t>
    </dgm:pt>
    <dgm:pt modelId="{882EC46D-F5FF-4864-877C-337E6E5DB506}" type="pres">
      <dgm:prSet presAssocID="{F7AAF1EA-EC96-415A-A3C6-E538FD4C0AD5}" presName="spacer" presStyleCnt="0"/>
      <dgm:spPr/>
    </dgm:pt>
    <dgm:pt modelId="{E30E5887-4F7F-4C27-B2F5-D9098B8FADBE}" type="pres">
      <dgm:prSet presAssocID="{9075596E-8E04-482D-AC75-66DA0DF22935}" presName="parentText" presStyleLbl="node1" presStyleIdx="3" presStyleCnt="5">
        <dgm:presLayoutVars>
          <dgm:chMax val="0"/>
          <dgm:bulletEnabled val="1"/>
        </dgm:presLayoutVars>
      </dgm:prSet>
      <dgm:spPr/>
      <dgm:t>
        <a:bodyPr/>
        <a:lstStyle/>
        <a:p>
          <a:endParaRPr lang="en-US"/>
        </a:p>
      </dgm:t>
    </dgm:pt>
    <dgm:pt modelId="{A76A061E-DF21-4E2B-9766-3938AF0EA747}" type="pres">
      <dgm:prSet presAssocID="{0BC800A1-C64F-4E02-887D-3134DD0C0EAF}" presName="spacer" presStyleCnt="0"/>
      <dgm:spPr/>
    </dgm:pt>
    <dgm:pt modelId="{7E41DCD2-81F9-41F4-B5D1-85DB71E13E4D}" type="pres">
      <dgm:prSet presAssocID="{17FEFA87-6213-4105-A3DC-A41F2ED905CB}" presName="parentText" presStyleLbl="node1" presStyleIdx="4" presStyleCnt="5">
        <dgm:presLayoutVars>
          <dgm:chMax val="0"/>
          <dgm:bulletEnabled val="1"/>
        </dgm:presLayoutVars>
      </dgm:prSet>
      <dgm:spPr/>
      <dgm:t>
        <a:bodyPr/>
        <a:lstStyle/>
        <a:p>
          <a:endParaRPr lang="en-US"/>
        </a:p>
      </dgm:t>
    </dgm:pt>
  </dgm:ptLst>
  <dgm:cxnLst>
    <dgm:cxn modelId="{B49E95AC-61C6-4BE4-8A3A-87C0CD269C5A}" srcId="{0037F026-151E-4FF8-B815-A6C63F88E735}" destId="{44DC5926-C9BF-4385-A467-68F3A8E8B101}" srcOrd="1" destOrd="0" parTransId="{DF38B21A-0389-4072-BF2B-0628299C9792}" sibTransId="{771A974D-9745-484E-B191-A3D134C268AB}"/>
    <dgm:cxn modelId="{ABC42FF4-B793-48CC-B05C-E49BE399E77A}" srcId="{0037F026-151E-4FF8-B815-A6C63F88E735}" destId="{58F408F6-9567-438B-BCCF-FBF88310C330}" srcOrd="2" destOrd="0" parTransId="{08886C02-D28A-4704-9EA7-D790D9B0E0AB}" sibTransId="{F7AAF1EA-EC96-415A-A3C6-E538FD4C0AD5}"/>
    <dgm:cxn modelId="{12C8B19A-0474-4E4A-8647-5A0FA5F3EDF5}" type="presOf" srcId="{9075596E-8E04-482D-AC75-66DA0DF22935}" destId="{E30E5887-4F7F-4C27-B2F5-D9098B8FADBE}" srcOrd="0" destOrd="0" presId="urn:microsoft.com/office/officeart/2005/8/layout/vList2"/>
    <dgm:cxn modelId="{D9495867-2706-4987-8E20-8E783AD7BE8C}" srcId="{0037F026-151E-4FF8-B815-A6C63F88E735}" destId="{9075596E-8E04-482D-AC75-66DA0DF22935}" srcOrd="3" destOrd="0" parTransId="{BF019680-CABA-4109-B266-4946F7C766B5}" sibTransId="{0BC800A1-C64F-4E02-887D-3134DD0C0EAF}"/>
    <dgm:cxn modelId="{BA1FAF2E-51E4-4722-9385-DD466943571E}" type="presOf" srcId="{58F408F6-9567-438B-BCCF-FBF88310C330}" destId="{BEC3D15B-C42A-454D-9D4D-94AD63EC4897}" srcOrd="0" destOrd="0" presId="urn:microsoft.com/office/officeart/2005/8/layout/vList2"/>
    <dgm:cxn modelId="{F20D275D-B2B2-405D-8D91-6443D66D1399}" type="presOf" srcId="{44DC5926-C9BF-4385-A467-68F3A8E8B101}" destId="{F00F75E3-E9D0-436A-9014-630F1A42556B}" srcOrd="0" destOrd="0" presId="urn:microsoft.com/office/officeart/2005/8/layout/vList2"/>
    <dgm:cxn modelId="{09FD2A4B-C3B4-4B27-AA02-C6BC68E4D877}" srcId="{0037F026-151E-4FF8-B815-A6C63F88E735}" destId="{17FEFA87-6213-4105-A3DC-A41F2ED905CB}" srcOrd="4" destOrd="0" parTransId="{A130AF55-4C6F-43A5-9AE5-DC3FA6669680}" sibTransId="{99EE369C-B016-401C-B82A-13955CBDE6A5}"/>
    <dgm:cxn modelId="{1751D235-764A-43DF-B234-B9C6B22FCC9B}" type="presOf" srcId="{17FEFA87-6213-4105-A3DC-A41F2ED905CB}" destId="{7E41DCD2-81F9-41F4-B5D1-85DB71E13E4D}" srcOrd="0" destOrd="0" presId="urn:microsoft.com/office/officeart/2005/8/layout/vList2"/>
    <dgm:cxn modelId="{5FE8F299-8C52-40BF-8611-EF99416D93DA}" type="presOf" srcId="{92D2AD52-DF8B-458D-BDBE-DB03A7DFD446}" destId="{C4863D73-9005-4C02-93AE-1987A03626C3}" srcOrd="0" destOrd="0" presId="urn:microsoft.com/office/officeart/2005/8/layout/vList2"/>
    <dgm:cxn modelId="{E9E44374-553F-409B-99A9-A1B2BBE73C3C}" srcId="{0037F026-151E-4FF8-B815-A6C63F88E735}" destId="{92D2AD52-DF8B-458D-BDBE-DB03A7DFD446}" srcOrd="0" destOrd="0" parTransId="{261B93A2-6B8D-4E39-81B0-9740949A6C94}" sibTransId="{F75DC139-CC38-4787-B409-9A387C7CBD42}"/>
    <dgm:cxn modelId="{6F5486BF-9EAE-4DFC-BF11-06873F371AF2}" type="presOf" srcId="{0037F026-151E-4FF8-B815-A6C63F88E735}" destId="{F50E1BB5-14AA-4208-9D5E-4CDDC945702C}" srcOrd="0" destOrd="0" presId="urn:microsoft.com/office/officeart/2005/8/layout/vList2"/>
    <dgm:cxn modelId="{CB52CAFB-1992-4D4A-B5D6-414945A6FB2A}" type="presParOf" srcId="{F50E1BB5-14AA-4208-9D5E-4CDDC945702C}" destId="{C4863D73-9005-4C02-93AE-1987A03626C3}" srcOrd="0" destOrd="0" presId="urn:microsoft.com/office/officeart/2005/8/layout/vList2"/>
    <dgm:cxn modelId="{F158F8DC-2F1F-4379-8FBE-E3FFAFE8E9C8}" type="presParOf" srcId="{F50E1BB5-14AA-4208-9D5E-4CDDC945702C}" destId="{1A653F42-B98C-4556-B9BB-37FC531F4531}" srcOrd="1" destOrd="0" presId="urn:microsoft.com/office/officeart/2005/8/layout/vList2"/>
    <dgm:cxn modelId="{F035563E-548F-494D-9665-3D158572600F}" type="presParOf" srcId="{F50E1BB5-14AA-4208-9D5E-4CDDC945702C}" destId="{F00F75E3-E9D0-436A-9014-630F1A42556B}" srcOrd="2" destOrd="0" presId="urn:microsoft.com/office/officeart/2005/8/layout/vList2"/>
    <dgm:cxn modelId="{17F46405-8C97-4600-B5A9-8AD96EF2CD0F}" type="presParOf" srcId="{F50E1BB5-14AA-4208-9D5E-4CDDC945702C}" destId="{727B9829-A7DC-49F3-8026-EB6732BDA7DE}" srcOrd="3" destOrd="0" presId="urn:microsoft.com/office/officeart/2005/8/layout/vList2"/>
    <dgm:cxn modelId="{D6091B6D-AB03-4A67-938F-D2B5777391B0}" type="presParOf" srcId="{F50E1BB5-14AA-4208-9D5E-4CDDC945702C}" destId="{BEC3D15B-C42A-454D-9D4D-94AD63EC4897}" srcOrd="4" destOrd="0" presId="urn:microsoft.com/office/officeart/2005/8/layout/vList2"/>
    <dgm:cxn modelId="{CE71E182-1FD4-4A84-B023-550742C26403}" type="presParOf" srcId="{F50E1BB5-14AA-4208-9D5E-4CDDC945702C}" destId="{882EC46D-F5FF-4864-877C-337E6E5DB506}" srcOrd="5" destOrd="0" presId="urn:microsoft.com/office/officeart/2005/8/layout/vList2"/>
    <dgm:cxn modelId="{A347566A-C87B-4DA7-B4FA-C50DCD47FEDC}" type="presParOf" srcId="{F50E1BB5-14AA-4208-9D5E-4CDDC945702C}" destId="{E30E5887-4F7F-4C27-B2F5-D9098B8FADBE}" srcOrd="6" destOrd="0" presId="urn:microsoft.com/office/officeart/2005/8/layout/vList2"/>
    <dgm:cxn modelId="{266EB801-CD5B-47AE-8552-619D170357EC}" type="presParOf" srcId="{F50E1BB5-14AA-4208-9D5E-4CDDC945702C}" destId="{A76A061E-DF21-4E2B-9766-3938AF0EA747}" srcOrd="7" destOrd="0" presId="urn:microsoft.com/office/officeart/2005/8/layout/vList2"/>
    <dgm:cxn modelId="{E3A873B1-AD71-45A9-9F4E-B20A65F42F59}" type="presParOf" srcId="{F50E1BB5-14AA-4208-9D5E-4CDDC945702C}" destId="{7E41DCD2-81F9-41F4-B5D1-85DB71E13E4D}"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9C3440-E53D-4860-96DB-AB2F8A42CBA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1AF3399-A1A5-4755-AE79-2763E9C1E2B2}">
      <dgm:prSet/>
      <dgm:spPr/>
      <dgm:t>
        <a:bodyPr/>
        <a:lstStyle/>
        <a:p>
          <a:pPr rtl="0"/>
          <a:r>
            <a:rPr lang="en-US" smtClean="0"/>
            <a:t>Stage 1: necrosis of the tip of the interdental papilla (93%)</a:t>
          </a:r>
          <a:endParaRPr lang="en-IN"/>
        </a:p>
      </dgm:t>
    </dgm:pt>
    <dgm:pt modelId="{A414FA9B-8AC3-4518-AC84-9A14C7C38D40}" type="parTrans" cxnId="{08EB2E9D-79B5-4584-87CF-8E7D477680B5}">
      <dgm:prSet/>
      <dgm:spPr/>
      <dgm:t>
        <a:bodyPr/>
        <a:lstStyle/>
        <a:p>
          <a:endParaRPr lang="en-US"/>
        </a:p>
      </dgm:t>
    </dgm:pt>
    <dgm:pt modelId="{7165E374-9E66-42B6-A1FC-9E34EAFA69E9}" type="sibTrans" cxnId="{08EB2E9D-79B5-4584-87CF-8E7D477680B5}">
      <dgm:prSet/>
      <dgm:spPr/>
      <dgm:t>
        <a:bodyPr/>
        <a:lstStyle/>
        <a:p>
          <a:endParaRPr lang="en-US"/>
        </a:p>
      </dgm:t>
    </dgm:pt>
    <dgm:pt modelId="{79BE5F8E-9249-424C-B33E-32043384B855}">
      <dgm:prSet/>
      <dgm:spPr/>
      <dgm:t>
        <a:bodyPr/>
        <a:lstStyle/>
        <a:p>
          <a:pPr rtl="0"/>
          <a:r>
            <a:rPr lang="en-US" smtClean="0"/>
            <a:t>Stage 2: necrosis of the entire papilla (19%)</a:t>
          </a:r>
          <a:endParaRPr lang="en-IN"/>
        </a:p>
      </dgm:t>
    </dgm:pt>
    <dgm:pt modelId="{62947314-0381-4AD5-899E-F7589B437A2D}" type="parTrans" cxnId="{E02D00C9-04FE-4935-BC0B-E96DBD74009A}">
      <dgm:prSet/>
      <dgm:spPr/>
      <dgm:t>
        <a:bodyPr/>
        <a:lstStyle/>
        <a:p>
          <a:endParaRPr lang="en-US"/>
        </a:p>
      </dgm:t>
    </dgm:pt>
    <dgm:pt modelId="{0AF1394F-8808-4708-8C9A-0DFC6FD14824}" type="sibTrans" cxnId="{E02D00C9-04FE-4935-BC0B-E96DBD74009A}">
      <dgm:prSet/>
      <dgm:spPr/>
      <dgm:t>
        <a:bodyPr/>
        <a:lstStyle/>
        <a:p>
          <a:endParaRPr lang="en-US"/>
        </a:p>
      </dgm:t>
    </dgm:pt>
    <dgm:pt modelId="{4006F0B1-A42D-4D0A-A9B2-0A3989D251F2}">
      <dgm:prSet/>
      <dgm:spPr/>
      <dgm:t>
        <a:bodyPr/>
        <a:lstStyle/>
        <a:p>
          <a:pPr rtl="0"/>
          <a:r>
            <a:rPr lang="en-US" smtClean="0"/>
            <a:t>Stage 3: necrosis extending to the marginal gingiva (21%)</a:t>
          </a:r>
          <a:endParaRPr lang="en-IN"/>
        </a:p>
      </dgm:t>
    </dgm:pt>
    <dgm:pt modelId="{D1C4A2DC-59D0-428E-8F60-5E2E4496A859}" type="parTrans" cxnId="{6EA42FBA-E041-4081-978E-1491A00A5D6A}">
      <dgm:prSet/>
      <dgm:spPr/>
      <dgm:t>
        <a:bodyPr/>
        <a:lstStyle/>
        <a:p>
          <a:endParaRPr lang="en-US"/>
        </a:p>
      </dgm:t>
    </dgm:pt>
    <dgm:pt modelId="{F8C8CB90-BE95-4061-8210-849214054796}" type="sibTrans" cxnId="{6EA42FBA-E041-4081-978E-1491A00A5D6A}">
      <dgm:prSet/>
      <dgm:spPr/>
      <dgm:t>
        <a:bodyPr/>
        <a:lstStyle/>
        <a:p>
          <a:endParaRPr lang="en-US"/>
        </a:p>
      </dgm:t>
    </dgm:pt>
    <dgm:pt modelId="{0505FAB1-D7BA-446A-BC69-66C55166A5C3}">
      <dgm:prSet/>
      <dgm:spPr/>
      <dgm:t>
        <a:bodyPr/>
        <a:lstStyle/>
        <a:p>
          <a:pPr rtl="0"/>
          <a:r>
            <a:rPr lang="en-US" smtClean="0"/>
            <a:t>Stage 4: necrosis of the attached gingiva (1%)</a:t>
          </a:r>
          <a:endParaRPr lang="en-IN"/>
        </a:p>
      </dgm:t>
    </dgm:pt>
    <dgm:pt modelId="{79DFC503-8C00-489F-8797-B472FD30683C}" type="parTrans" cxnId="{15C24ABF-859A-49D3-A379-546ABBAEAE99}">
      <dgm:prSet/>
      <dgm:spPr/>
      <dgm:t>
        <a:bodyPr/>
        <a:lstStyle/>
        <a:p>
          <a:endParaRPr lang="en-US"/>
        </a:p>
      </dgm:t>
    </dgm:pt>
    <dgm:pt modelId="{E35E0BF5-CD47-4BD9-B267-CF8C5DAED130}" type="sibTrans" cxnId="{15C24ABF-859A-49D3-A379-546ABBAEAE99}">
      <dgm:prSet/>
      <dgm:spPr/>
      <dgm:t>
        <a:bodyPr/>
        <a:lstStyle/>
        <a:p>
          <a:endParaRPr lang="en-US"/>
        </a:p>
      </dgm:t>
    </dgm:pt>
    <dgm:pt modelId="{01F0496E-7A6E-4715-AE2A-B763640D38CB}">
      <dgm:prSet/>
      <dgm:spPr/>
      <dgm:t>
        <a:bodyPr/>
        <a:lstStyle/>
        <a:p>
          <a:pPr rtl="0"/>
          <a:r>
            <a:rPr lang="en-US" smtClean="0"/>
            <a:t>Stage 5: necrosis involving the buccal and labial mucosa (6%)</a:t>
          </a:r>
          <a:endParaRPr lang="en-IN"/>
        </a:p>
      </dgm:t>
    </dgm:pt>
    <dgm:pt modelId="{FD4BED2B-58DE-40D6-BFA9-81B5462F5857}" type="parTrans" cxnId="{C007934E-FD34-4DBE-8925-799ACA4DFC35}">
      <dgm:prSet/>
      <dgm:spPr/>
      <dgm:t>
        <a:bodyPr/>
        <a:lstStyle/>
        <a:p>
          <a:endParaRPr lang="en-US"/>
        </a:p>
      </dgm:t>
    </dgm:pt>
    <dgm:pt modelId="{031DB59E-FA16-4F79-A506-BC4163A75BA3}" type="sibTrans" cxnId="{C007934E-FD34-4DBE-8925-799ACA4DFC35}">
      <dgm:prSet/>
      <dgm:spPr/>
      <dgm:t>
        <a:bodyPr/>
        <a:lstStyle/>
        <a:p>
          <a:endParaRPr lang="en-US"/>
        </a:p>
      </dgm:t>
    </dgm:pt>
    <dgm:pt modelId="{EF8189B9-FD6B-4736-98EC-B685B58124F8}">
      <dgm:prSet/>
      <dgm:spPr/>
      <dgm:t>
        <a:bodyPr/>
        <a:lstStyle/>
        <a:p>
          <a:pPr rtl="0"/>
          <a:r>
            <a:rPr lang="en-US" smtClean="0"/>
            <a:t>Stage 6: necrosis exposing alveolar bone (1%)</a:t>
          </a:r>
          <a:endParaRPr lang="en-IN"/>
        </a:p>
      </dgm:t>
    </dgm:pt>
    <dgm:pt modelId="{E4A09046-4072-4134-BD49-13644174A194}" type="parTrans" cxnId="{32988E59-AE2B-4FE6-B080-F23E2D747A21}">
      <dgm:prSet/>
      <dgm:spPr/>
      <dgm:t>
        <a:bodyPr/>
        <a:lstStyle/>
        <a:p>
          <a:endParaRPr lang="en-US"/>
        </a:p>
      </dgm:t>
    </dgm:pt>
    <dgm:pt modelId="{7D2EC4DE-0D03-4757-AAA7-A334E9F626BC}" type="sibTrans" cxnId="{32988E59-AE2B-4FE6-B080-F23E2D747A21}">
      <dgm:prSet/>
      <dgm:spPr/>
      <dgm:t>
        <a:bodyPr/>
        <a:lstStyle/>
        <a:p>
          <a:endParaRPr lang="en-US"/>
        </a:p>
      </dgm:t>
    </dgm:pt>
    <dgm:pt modelId="{DE34288A-8FC8-4DC5-8310-7AB062162B35}">
      <dgm:prSet/>
      <dgm:spPr/>
      <dgm:t>
        <a:bodyPr/>
        <a:lstStyle/>
        <a:p>
          <a:pPr rtl="0"/>
          <a:r>
            <a:rPr lang="en-US" smtClean="0"/>
            <a:t>Stage 7: necrosis perforating skin of the cheek (0%)</a:t>
          </a:r>
          <a:endParaRPr lang="en-IN"/>
        </a:p>
      </dgm:t>
    </dgm:pt>
    <dgm:pt modelId="{6D1E6814-C95C-4AB0-823B-871C0D3BC04B}" type="parTrans" cxnId="{2B9598B8-BFA3-4F4E-9DE0-CE415139A5A8}">
      <dgm:prSet/>
      <dgm:spPr/>
      <dgm:t>
        <a:bodyPr/>
        <a:lstStyle/>
        <a:p>
          <a:endParaRPr lang="en-US"/>
        </a:p>
      </dgm:t>
    </dgm:pt>
    <dgm:pt modelId="{03E7614A-5DD4-4EF6-852E-2FB78B061308}" type="sibTrans" cxnId="{2B9598B8-BFA3-4F4E-9DE0-CE415139A5A8}">
      <dgm:prSet/>
      <dgm:spPr/>
      <dgm:t>
        <a:bodyPr/>
        <a:lstStyle/>
        <a:p>
          <a:endParaRPr lang="en-US"/>
        </a:p>
      </dgm:t>
    </dgm:pt>
    <dgm:pt modelId="{2B8DBDA4-9C22-41BA-AB63-34B18A785E01}" type="pres">
      <dgm:prSet presAssocID="{429C3440-E53D-4860-96DB-AB2F8A42CBAA}" presName="linear" presStyleCnt="0">
        <dgm:presLayoutVars>
          <dgm:animLvl val="lvl"/>
          <dgm:resizeHandles val="exact"/>
        </dgm:presLayoutVars>
      </dgm:prSet>
      <dgm:spPr/>
      <dgm:t>
        <a:bodyPr/>
        <a:lstStyle/>
        <a:p>
          <a:endParaRPr lang="en-US"/>
        </a:p>
      </dgm:t>
    </dgm:pt>
    <dgm:pt modelId="{34B5F8BB-DB23-4A6B-9E87-B68254EEB21C}" type="pres">
      <dgm:prSet presAssocID="{51AF3399-A1A5-4755-AE79-2763E9C1E2B2}" presName="parentText" presStyleLbl="node1" presStyleIdx="0" presStyleCnt="7">
        <dgm:presLayoutVars>
          <dgm:chMax val="0"/>
          <dgm:bulletEnabled val="1"/>
        </dgm:presLayoutVars>
      </dgm:prSet>
      <dgm:spPr/>
      <dgm:t>
        <a:bodyPr/>
        <a:lstStyle/>
        <a:p>
          <a:endParaRPr lang="en-US"/>
        </a:p>
      </dgm:t>
    </dgm:pt>
    <dgm:pt modelId="{21AF71AA-4804-46FD-B798-7127F49A0C53}" type="pres">
      <dgm:prSet presAssocID="{7165E374-9E66-42B6-A1FC-9E34EAFA69E9}" presName="spacer" presStyleCnt="0"/>
      <dgm:spPr/>
    </dgm:pt>
    <dgm:pt modelId="{4CCA52F9-26BE-490F-8132-420B89944E23}" type="pres">
      <dgm:prSet presAssocID="{79BE5F8E-9249-424C-B33E-32043384B855}" presName="parentText" presStyleLbl="node1" presStyleIdx="1" presStyleCnt="7">
        <dgm:presLayoutVars>
          <dgm:chMax val="0"/>
          <dgm:bulletEnabled val="1"/>
        </dgm:presLayoutVars>
      </dgm:prSet>
      <dgm:spPr/>
      <dgm:t>
        <a:bodyPr/>
        <a:lstStyle/>
        <a:p>
          <a:endParaRPr lang="en-US"/>
        </a:p>
      </dgm:t>
    </dgm:pt>
    <dgm:pt modelId="{B856E735-144F-40EB-897D-D2AC9E890835}" type="pres">
      <dgm:prSet presAssocID="{0AF1394F-8808-4708-8C9A-0DFC6FD14824}" presName="spacer" presStyleCnt="0"/>
      <dgm:spPr/>
    </dgm:pt>
    <dgm:pt modelId="{BF4BB777-969D-49EC-AEE5-AE37505B5D56}" type="pres">
      <dgm:prSet presAssocID="{4006F0B1-A42D-4D0A-A9B2-0A3989D251F2}" presName="parentText" presStyleLbl="node1" presStyleIdx="2" presStyleCnt="7">
        <dgm:presLayoutVars>
          <dgm:chMax val="0"/>
          <dgm:bulletEnabled val="1"/>
        </dgm:presLayoutVars>
      </dgm:prSet>
      <dgm:spPr/>
      <dgm:t>
        <a:bodyPr/>
        <a:lstStyle/>
        <a:p>
          <a:endParaRPr lang="en-US"/>
        </a:p>
      </dgm:t>
    </dgm:pt>
    <dgm:pt modelId="{B323654D-6ECF-4C2D-99B0-985DC32AA1E1}" type="pres">
      <dgm:prSet presAssocID="{F8C8CB90-BE95-4061-8210-849214054796}" presName="spacer" presStyleCnt="0"/>
      <dgm:spPr/>
    </dgm:pt>
    <dgm:pt modelId="{AC59EEA2-831C-44F1-8B3A-DD880C496F22}" type="pres">
      <dgm:prSet presAssocID="{0505FAB1-D7BA-446A-BC69-66C55166A5C3}" presName="parentText" presStyleLbl="node1" presStyleIdx="3" presStyleCnt="7">
        <dgm:presLayoutVars>
          <dgm:chMax val="0"/>
          <dgm:bulletEnabled val="1"/>
        </dgm:presLayoutVars>
      </dgm:prSet>
      <dgm:spPr/>
      <dgm:t>
        <a:bodyPr/>
        <a:lstStyle/>
        <a:p>
          <a:endParaRPr lang="en-US"/>
        </a:p>
      </dgm:t>
    </dgm:pt>
    <dgm:pt modelId="{913F8E30-1CE3-4FE6-A7C3-56D74F572162}" type="pres">
      <dgm:prSet presAssocID="{E35E0BF5-CD47-4BD9-B267-CF8C5DAED130}" presName="spacer" presStyleCnt="0"/>
      <dgm:spPr/>
    </dgm:pt>
    <dgm:pt modelId="{3674F4B2-21CE-4204-8D22-0AF36656E67D}" type="pres">
      <dgm:prSet presAssocID="{01F0496E-7A6E-4715-AE2A-B763640D38CB}" presName="parentText" presStyleLbl="node1" presStyleIdx="4" presStyleCnt="7">
        <dgm:presLayoutVars>
          <dgm:chMax val="0"/>
          <dgm:bulletEnabled val="1"/>
        </dgm:presLayoutVars>
      </dgm:prSet>
      <dgm:spPr/>
      <dgm:t>
        <a:bodyPr/>
        <a:lstStyle/>
        <a:p>
          <a:endParaRPr lang="en-US"/>
        </a:p>
      </dgm:t>
    </dgm:pt>
    <dgm:pt modelId="{0C115AF7-D94D-4087-94C4-B65742F4D26C}" type="pres">
      <dgm:prSet presAssocID="{031DB59E-FA16-4F79-A506-BC4163A75BA3}" presName="spacer" presStyleCnt="0"/>
      <dgm:spPr/>
    </dgm:pt>
    <dgm:pt modelId="{7A0FC636-4F5A-4FBF-8DD2-506E1D38969B}" type="pres">
      <dgm:prSet presAssocID="{EF8189B9-FD6B-4736-98EC-B685B58124F8}" presName="parentText" presStyleLbl="node1" presStyleIdx="5" presStyleCnt="7">
        <dgm:presLayoutVars>
          <dgm:chMax val="0"/>
          <dgm:bulletEnabled val="1"/>
        </dgm:presLayoutVars>
      </dgm:prSet>
      <dgm:spPr/>
      <dgm:t>
        <a:bodyPr/>
        <a:lstStyle/>
        <a:p>
          <a:endParaRPr lang="en-US"/>
        </a:p>
      </dgm:t>
    </dgm:pt>
    <dgm:pt modelId="{9ABF31F9-8055-4A7C-8B90-BB17C086C688}" type="pres">
      <dgm:prSet presAssocID="{7D2EC4DE-0D03-4757-AAA7-A334E9F626BC}" presName="spacer" presStyleCnt="0"/>
      <dgm:spPr/>
    </dgm:pt>
    <dgm:pt modelId="{3B00C6A3-F2E0-4502-88CC-C484B22EC2DB}" type="pres">
      <dgm:prSet presAssocID="{DE34288A-8FC8-4DC5-8310-7AB062162B35}" presName="parentText" presStyleLbl="node1" presStyleIdx="6" presStyleCnt="7">
        <dgm:presLayoutVars>
          <dgm:chMax val="0"/>
          <dgm:bulletEnabled val="1"/>
        </dgm:presLayoutVars>
      </dgm:prSet>
      <dgm:spPr/>
      <dgm:t>
        <a:bodyPr/>
        <a:lstStyle/>
        <a:p>
          <a:endParaRPr lang="en-US"/>
        </a:p>
      </dgm:t>
    </dgm:pt>
  </dgm:ptLst>
  <dgm:cxnLst>
    <dgm:cxn modelId="{32988E59-AE2B-4FE6-B080-F23E2D747A21}" srcId="{429C3440-E53D-4860-96DB-AB2F8A42CBAA}" destId="{EF8189B9-FD6B-4736-98EC-B685B58124F8}" srcOrd="5" destOrd="0" parTransId="{E4A09046-4072-4134-BD49-13644174A194}" sibTransId="{7D2EC4DE-0D03-4757-AAA7-A334E9F626BC}"/>
    <dgm:cxn modelId="{E02D00C9-04FE-4935-BC0B-E96DBD74009A}" srcId="{429C3440-E53D-4860-96DB-AB2F8A42CBAA}" destId="{79BE5F8E-9249-424C-B33E-32043384B855}" srcOrd="1" destOrd="0" parTransId="{62947314-0381-4AD5-899E-F7589B437A2D}" sibTransId="{0AF1394F-8808-4708-8C9A-0DFC6FD14824}"/>
    <dgm:cxn modelId="{15C24ABF-859A-49D3-A379-546ABBAEAE99}" srcId="{429C3440-E53D-4860-96DB-AB2F8A42CBAA}" destId="{0505FAB1-D7BA-446A-BC69-66C55166A5C3}" srcOrd="3" destOrd="0" parTransId="{79DFC503-8C00-489F-8797-B472FD30683C}" sibTransId="{E35E0BF5-CD47-4BD9-B267-CF8C5DAED130}"/>
    <dgm:cxn modelId="{F1FD5DB3-BEFE-490D-ADEC-1B7436FEF501}" type="presOf" srcId="{01F0496E-7A6E-4715-AE2A-B763640D38CB}" destId="{3674F4B2-21CE-4204-8D22-0AF36656E67D}" srcOrd="0" destOrd="0" presId="urn:microsoft.com/office/officeart/2005/8/layout/vList2"/>
    <dgm:cxn modelId="{38E795E8-F9BB-41C4-9D68-A59526ED1436}" type="presOf" srcId="{DE34288A-8FC8-4DC5-8310-7AB062162B35}" destId="{3B00C6A3-F2E0-4502-88CC-C484B22EC2DB}" srcOrd="0" destOrd="0" presId="urn:microsoft.com/office/officeart/2005/8/layout/vList2"/>
    <dgm:cxn modelId="{08EB2E9D-79B5-4584-87CF-8E7D477680B5}" srcId="{429C3440-E53D-4860-96DB-AB2F8A42CBAA}" destId="{51AF3399-A1A5-4755-AE79-2763E9C1E2B2}" srcOrd="0" destOrd="0" parTransId="{A414FA9B-8AC3-4518-AC84-9A14C7C38D40}" sibTransId="{7165E374-9E66-42B6-A1FC-9E34EAFA69E9}"/>
    <dgm:cxn modelId="{F05F5D5F-9D1E-4903-8B97-B93B0B32F8D7}" type="presOf" srcId="{79BE5F8E-9249-424C-B33E-32043384B855}" destId="{4CCA52F9-26BE-490F-8132-420B89944E23}" srcOrd="0" destOrd="0" presId="urn:microsoft.com/office/officeart/2005/8/layout/vList2"/>
    <dgm:cxn modelId="{335D2F33-D8D6-4D8B-9096-D5674E05D2F6}" type="presOf" srcId="{51AF3399-A1A5-4755-AE79-2763E9C1E2B2}" destId="{34B5F8BB-DB23-4A6B-9E87-B68254EEB21C}" srcOrd="0" destOrd="0" presId="urn:microsoft.com/office/officeart/2005/8/layout/vList2"/>
    <dgm:cxn modelId="{2B9598B8-BFA3-4F4E-9DE0-CE415139A5A8}" srcId="{429C3440-E53D-4860-96DB-AB2F8A42CBAA}" destId="{DE34288A-8FC8-4DC5-8310-7AB062162B35}" srcOrd="6" destOrd="0" parTransId="{6D1E6814-C95C-4AB0-823B-871C0D3BC04B}" sibTransId="{03E7614A-5DD4-4EF6-852E-2FB78B061308}"/>
    <dgm:cxn modelId="{C007934E-FD34-4DBE-8925-799ACA4DFC35}" srcId="{429C3440-E53D-4860-96DB-AB2F8A42CBAA}" destId="{01F0496E-7A6E-4715-AE2A-B763640D38CB}" srcOrd="4" destOrd="0" parTransId="{FD4BED2B-58DE-40D6-BFA9-81B5462F5857}" sibTransId="{031DB59E-FA16-4F79-A506-BC4163A75BA3}"/>
    <dgm:cxn modelId="{13D6F0A4-22AF-463E-8E62-9EED593E2116}" type="presOf" srcId="{429C3440-E53D-4860-96DB-AB2F8A42CBAA}" destId="{2B8DBDA4-9C22-41BA-AB63-34B18A785E01}" srcOrd="0" destOrd="0" presId="urn:microsoft.com/office/officeart/2005/8/layout/vList2"/>
    <dgm:cxn modelId="{6EA42FBA-E041-4081-978E-1491A00A5D6A}" srcId="{429C3440-E53D-4860-96DB-AB2F8A42CBAA}" destId="{4006F0B1-A42D-4D0A-A9B2-0A3989D251F2}" srcOrd="2" destOrd="0" parTransId="{D1C4A2DC-59D0-428E-8F60-5E2E4496A859}" sibTransId="{F8C8CB90-BE95-4061-8210-849214054796}"/>
    <dgm:cxn modelId="{9CB828BA-DC6F-47F4-9D15-A5ECFFDFE112}" type="presOf" srcId="{EF8189B9-FD6B-4736-98EC-B685B58124F8}" destId="{7A0FC636-4F5A-4FBF-8DD2-506E1D38969B}" srcOrd="0" destOrd="0" presId="urn:microsoft.com/office/officeart/2005/8/layout/vList2"/>
    <dgm:cxn modelId="{E3756E5A-E039-4F37-8276-2B8E867C3C24}" type="presOf" srcId="{0505FAB1-D7BA-446A-BC69-66C55166A5C3}" destId="{AC59EEA2-831C-44F1-8B3A-DD880C496F22}" srcOrd="0" destOrd="0" presId="urn:microsoft.com/office/officeart/2005/8/layout/vList2"/>
    <dgm:cxn modelId="{7A50D6A6-2747-4774-90FA-803E904F9825}" type="presOf" srcId="{4006F0B1-A42D-4D0A-A9B2-0A3989D251F2}" destId="{BF4BB777-969D-49EC-AEE5-AE37505B5D56}" srcOrd="0" destOrd="0" presId="urn:microsoft.com/office/officeart/2005/8/layout/vList2"/>
    <dgm:cxn modelId="{CDF40830-6A07-48E3-AFD9-0897BCF178F4}" type="presParOf" srcId="{2B8DBDA4-9C22-41BA-AB63-34B18A785E01}" destId="{34B5F8BB-DB23-4A6B-9E87-B68254EEB21C}" srcOrd="0" destOrd="0" presId="urn:microsoft.com/office/officeart/2005/8/layout/vList2"/>
    <dgm:cxn modelId="{0B952813-7D15-4AD3-8AA3-617D85FFB888}" type="presParOf" srcId="{2B8DBDA4-9C22-41BA-AB63-34B18A785E01}" destId="{21AF71AA-4804-46FD-B798-7127F49A0C53}" srcOrd="1" destOrd="0" presId="urn:microsoft.com/office/officeart/2005/8/layout/vList2"/>
    <dgm:cxn modelId="{04376067-D9DF-4A52-A0C0-547E07350658}" type="presParOf" srcId="{2B8DBDA4-9C22-41BA-AB63-34B18A785E01}" destId="{4CCA52F9-26BE-490F-8132-420B89944E23}" srcOrd="2" destOrd="0" presId="urn:microsoft.com/office/officeart/2005/8/layout/vList2"/>
    <dgm:cxn modelId="{94085DAC-787D-4CE3-82F0-7F28AEC8B5E5}" type="presParOf" srcId="{2B8DBDA4-9C22-41BA-AB63-34B18A785E01}" destId="{B856E735-144F-40EB-897D-D2AC9E890835}" srcOrd="3" destOrd="0" presId="urn:microsoft.com/office/officeart/2005/8/layout/vList2"/>
    <dgm:cxn modelId="{2DE7711F-9D0B-4D9D-9F83-B041457AFBE9}" type="presParOf" srcId="{2B8DBDA4-9C22-41BA-AB63-34B18A785E01}" destId="{BF4BB777-969D-49EC-AEE5-AE37505B5D56}" srcOrd="4" destOrd="0" presId="urn:microsoft.com/office/officeart/2005/8/layout/vList2"/>
    <dgm:cxn modelId="{D48B8266-8A4E-476B-A322-094452CB6431}" type="presParOf" srcId="{2B8DBDA4-9C22-41BA-AB63-34B18A785E01}" destId="{B323654D-6ECF-4C2D-99B0-985DC32AA1E1}" srcOrd="5" destOrd="0" presId="urn:microsoft.com/office/officeart/2005/8/layout/vList2"/>
    <dgm:cxn modelId="{EA01333A-2C54-42BE-85A7-B60BFEE9D315}" type="presParOf" srcId="{2B8DBDA4-9C22-41BA-AB63-34B18A785E01}" destId="{AC59EEA2-831C-44F1-8B3A-DD880C496F22}" srcOrd="6" destOrd="0" presId="urn:microsoft.com/office/officeart/2005/8/layout/vList2"/>
    <dgm:cxn modelId="{5DA8BBB8-9741-4996-930B-8F0DAB673868}" type="presParOf" srcId="{2B8DBDA4-9C22-41BA-AB63-34B18A785E01}" destId="{913F8E30-1CE3-4FE6-A7C3-56D74F572162}" srcOrd="7" destOrd="0" presId="urn:microsoft.com/office/officeart/2005/8/layout/vList2"/>
    <dgm:cxn modelId="{411AB053-DC4E-4382-A3E3-8077FFE62E23}" type="presParOf" srcId="{2B8DBDA4-9C22-41BA-AB63-34B18A785E01}" destId="{3674F4B2-21CE-4204-8D22-0AF36656E67D}" srcOrd="8" destOrd="0" presId="urn:microsoft.com/office/officeart/2005/8/layout/vList2"/>
    <dgm:cxn modelId="{A11DC140-B98C-49CD-AB2C-8EA7832CC5F4}" type="presParOf" srcId="{2B8DBDA4-9C22-41BA-AB63-34B18A785E01}" destId="{0C115AF7-D94D-4087-94C4-B65742F4D26C}" srcOrd="9" destOrd="0" presId="urn:microsoft.com/office/officeart/2005/8/layout/vList2"/>
    <dgm:cxn modelId="{C9C7B534-3B0E-408B-BC5D-84CCF5353975}" type="presParOf" srcId="{2B8DBDA4-9C22-41BA-AB63-34B18A785E01}" destId="{7A0FC636-4F5A-4FBF-8DD2-506E1D38969B}" srcOrd="10" destOrd="0" presId="urn:microsoft.com/office/officeart/2005/8/layout/vList2"/>
    <dgm:cxn modelId="{6969341A-2EB2-4882-92CB-F97F1329D4DE}" type="presParOf" srcId="{2B8DBDA4-9C22-41BA-AB63-34B18A785E01}" destId="{9ABF31F9-8055-4A7C-8B90-BB17C086C688}" srcOrd="11" destOrd="0" presId="urn:microsoft.com/office/officeart/2005/8/layout/vList2"/>
    <dgm:cxn modelId="{1BF3EEDC-B94F-4016-826C-6312E399D0FA}" type="presParOf" srcId="{2B8DBDA4-9C22-41BA-AB63-34B18A785E01}" destId="{3B00C6A3-F2E0-4502-88CC-C484B22EC2DB}"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BAA89F-15D9-424A-AD50-A04D5995EB69}" type="doc">
      <dgm:prSet loTypeId="urn:microsoft.com/office/officeart/2005/8/layout/hList1" loCatId="list" qsTypeId="urn:microsoft.com/office/officeart/2005/8/quickstyle/3d1" qsCatId="3D" csTypeId="urn:microsoft.com/office/officeart/2005/8/colors/colorful4" csCatId="colorful"/>
      <dgm:spPr/>
      <dgm:t>
        <a:bodyPr/>
        <a:lstStyle/>
        <a:p>
          <a:endParaRPr lang="en-US"/>
        </a:p>
      </dgm:t>
    </dgm:pt>
    <dgm:pt modelId="{45188399-5781-40F7-9349-ED74821F409C}">
      <dgm:prSet/>
      <dgm:spPr/>
      <dgm:t>
        <a:bodyPr/>
        <a:lstStyle/>
        <a:p>
          <a:pPr rtl="0"/>
          <a:r>
            <a:rPr lang="en-US" smtClean="0"/>
            <a:t>Stage 1 </a:t>
          </a:r>
          <a:endParaRPr lang="en-IN"/>
        </a:p>
      </dgm:t>
    </dgm:pt>
    <dgm:pt modelId="{3035E779-9E6D-4F9C-BEE4-A92C410C11CC}" type="parTrans" cxnId="{EADB6D71-5A82-4ABA-AEF6-A5A015ECABDA}">
      <dgm:prSet/>
      <dgm:spPr/>
      <dgm:t>
        <a:bodyPr/>
        <a:lstStyle/>
        <a:p>
          <a:endParaRPr lang="en-US"/>
        </a:p>
      </dgm:t>
    </dgm:pt>
    <dgm:pt modelId="{1721057D-DBAA-4985-85BB-6EA970955555}" type="sibTrans" cxnId="{EADB6D71-5A82-4ABA-AEF6-A5A015ECABDA}">
      <dgm:prSet/>
      <dgm:spPr/>
      <dgm:t>
        <a:bodyPr/>
        <a:lstStyle/>
        <a:p>
          <a:endParaRPr lang="en-US"/>
        </a:p>
      </dgm:t>
    </dgm:pt>
    <dgm:pt modelId="{736103F9-2000-4543-B9B8-0843A7E448FA}">
      <dgm:prSet/>
      <dgm:spPr/>
      <dgm:t>
        <a:bodyPr/>
        <a:lstStyle/>
        <a:p>
          <a:pPr rtl="0"/>
          <a:r>
            <a:rPr lang="en-US" smtClean="0"/>
            <a:t>NUG, </a:t>
          </a:r>
          <a:endParaRPr lang="en-IN"/>
        </a:p>
      </dgm:t>
    </dgm:pt>
    <dgm:pt modelId="{9EEC6B13-8873-4B2B-AA54-74DF8A38CCE7}" type="parTrans" cxnId="{187D6172-F2A3-4CFF-BE3D-A5D39DBC1047}">
      <dgm:prSet/>
      <dgm:spPr/>
      <dgm:t>
        <a:bodyPr/>
        <a:lstStyle/>
        <a:p>
          <a:endParaRPr lang="en-US"/>
        </a:p>
      </dgm:t>
    </dgm:pt>
    <dgm:pt modelId="{406F7D6A-3C15-43E6-A067-99B38B304BF0}" type="sibTrans" cxnId="{187D6172-F2A3-4CFF-BE3D-A5D39DBC1047}">
      <dgm:prSet/>
      <dgm:spPr/>
      <dgm:t>
        <a:bodyPr/>
        <a:lstStyle/>
        <a:p>
          <a:endParaRPr lang="en-US"/>
        </a:p>
      </dgm:t>
    </dgm:pt>
    <dgm:pt modelId="{499DB3FA-B359-45FA-8738-1F124E976CBC}">
      <dgm:prSet/>
      <dgm:spPr/>
      <dgm:t>
        <a:bodyPr/>
        <a:lstStyle/>
        <a:p>
          <a:pPr rtl="0"/>
          <a:r>
            <a:rPr lang="en-US" smtClean="0"/>
            <a:t>Stage 2 </a:t>
          </a:r>
          <a:endParaRPr lang="en-IN"/>
        </a:p>
      </dgm:t>
    </dgm:pt>
    <dgm:pt modelId="{3575D671-AAB8-4640-A24F-C9023A206724}" type="parTrans" cxnId="{599A03B0-CF12-4BB8-951F-F5065AF0C63E}">
      <dgm:prSet/>
      <dgm:spPr/>
      <dgm:t>
        <a:bodyPr/>
        <a:lstStyle/>
        <a:p>
          <a:endParaRPr lang="en-US"/>
        </a:p>
      </dgm:t>
    </dgm:pt>
    <dgm:pt modelId="{3AFE1877-BF62-43B9-A228-ACBD207DBB1C}" type="sibTrans" cxnId="{599A03B0-CF12-4BB8-951F-F5065AF0C63E}">
      <dgm:prSet/>
      <dgm:spPr/>
      <dgm:t>
        <a:bodyPr/>
        <a:lstStyle/>
        <a:p>
          <a:endParaRPr lang="en-US"/>
        </a:p>
      </dgm:t>
    </dgm:pt>
    <dgm:pt modelId="{67849D25-57E2-4049-99E7-2177C50989D0}">
      <dgm:prSet/>
      <dgm:spPr/>
      <dgm:t>
        <a:bodyPr/>
        <a:lstStyle/>
        <a:p>
          <a:pPr rtl="0"/>
          <a:r>
            <a:rPr lang="en-US" smtClean="0"/>
            <a:t>either NUG or NUP because attachment loss may have occurred,</a:t>
          </a:r>
          <a:endParaRPr lang="en-IN"/>
        </a:p>
      </dgm:t>
    </dgm:pt>
    <dgm:pt modelId="{E726F93B-3B18-4BAF-833F-F7ADDAC6797B}" type="parTrans" cxnId="{F30E9899-3068-4FC6-94BE-CC985E95D863}">
      <dgm:prSet/>
      <dgm:spPr/>
      <dgm:t>
        <a:bodyPr/>
        <a:lstStyle/>
        <a:p>
          <a:endParaRPr lang="en-US"/>
        </a:p>
      </dgm:t>
    </dgm:pt>
    <dgm:pt modelId="{7CD9AD99-6EC6-4A80-B83B-F7AE449AF0A4}" type="sibTrans" cxnId="{F30E9899-3068-4FC6-94BE-CC985E95D863}">
      <dgm:prSet/>
      <dgm:spPr/>
      <dgm:t>
        <a:bodyPr/>
        <a:lstStyle/>
        <a:p>
          <a:endParaRPr lang="en-US"/>
        </a:p>
      </dgm:t>
    </dgm:pt>
    <dgm:pt modelId="{7C34B51A-47A8-4764-876B-33D0601BE90B}">
      <dgm:prSet/>
      <dgm:spPr/>
      <dgm:t>
        <a:bodyPr/>
        <a:lstStyle/>
        <a:p>
          <a:pPr rtl="0"/>
          <a:r>
            <a:rPr lang="en-US" smtClean="0"/>
            <a:t>Stages 3 and 4 </a:t>
          </a:r>
          <a:endParaRPr lang="en-IN"/>
        </a:p>
      </dgm:t>
    </dgm:pt>
    <dgm:pt modelId="{F5C26FBD-64D2-495B-858F-B499CE1F2257}" type="parTrans" cxnId="{6D8E6D7C-2C2F-4070-ACAD-4A24E7ACFC50}">
      <dgm:prSet/>
      <dgm:spPr/>
      <dgm:t>
        <a:bodyPr/>
        <a:lstStyle/>
        <a:p>
          <a:endParaRPr lang="en-US"/>
        </a:p>
      </dgm:t>
    </dgm:pt>
    <dgm:pt modelId="{47257620-ACDB-4FDB-B965-BC8711A4EF25}" type="sibTrans" cxnId="{6D8E6D7C-2C2F-4070-ACAD-4A24E7ACFC50}">
      <dgm:prSet/>
      <dgm:spPr/>
      <dgm:t>
        <a:bodyPr/>
        <a:lstStyle/>
        <a:p>
          <a:endParaRPr lang="en-US"/>
        </a:p>
      </dgm:t>
    </dgm:pt>
    <dgm:pt modelId="{65626B4E-539B-4B73-816E-5F291D2D3687}">
      <dgm:prSet/>
      <dgm:spPr/>
      <dgm:t>
        <a:bodyPr/>
        <a:lstStyle/>
        <a:p>
          <a:pPr rtl="0"/>
          <a:r>
            <a:rPr lang="en-US" smtClean="0"/>
            <a:t>NUP, </a:t>
          </a:r>
          <a:endParaRPr lang="en-IN"/>
        </a:p>
      </dgm:t>
    </dgm:pt>
    <dgm:pt modelId="{1A932408-6C1E-4620-889B-EA6ED7EACF1C}" type="parTrans" cxnId="{38ACAEB6-C815-4D89-9899-9C2EDE1E1874}">
      <dgm:prSet/>
      <dgm:spPr/>
      <dgm:t>
        <a:bodyPr/>
        <a:lstStyle/>
        <a:p>
          <a:endParaRPr lang="en-US"/>
        </a:p>
      </dgm:t>
    </dgm:pt>
    <dgm:pt modelId="{870D3EC7-F6CA-4AAF-A33E-559D7F732C48}" type="sibTrans" cxnId="{38ACAEB6-C815-4D89-9899-9C2EDE1E1874}">
      <dgm:prSet/>
      <dgm:spPr/>
      <dgm:t>
        <a:bodyPr/>
        <a:lstStyle/>
        <a:p>
          <a:endParaRPr lang="en-US"/>
        </a:p>
      </dgm:t>
    </dgm:pt>
    <dgm:pt modelId="{CBDAE655-FF73-4F5E-BFB9-A15EE27BBE73}">
      <dgm:prSet/>
      <dgm:spPr/>
      <dgm:t>
        <a:bodyPr/>
        <a:lstStyle/>
        <a:p>
          <a:pPr rtl="0"/>
          <a:r>
            <a:rPr lang="en-US" smtClean="0"/>
            <a:t>Stages 5 and 6 </a:t>
          </a:r>
          <a:endParaRPr lang="en-IN"/>
        </a:p>
      </dgm:t>
    </dgm:pt>
    <dgm:pt modelId="{FDFE7C52-524A-4574-B463-AA121D82EA94}" type="parTrans" cxnId="{8CB20F81-9D83-4B20-82E9-6BF4F02F9912}">
      <dgm:prSet/>
      <dgm:spPr/>
      <dgm:t>
        <a:bodyPr/>
        <a:lstStyle/>
        <a:p>
          <a:endParaRPr lang="en-US"/>
        </a:p>
      </dgm:t>
    </dgm:pt>
    <dgm:pt modelId="{5605386C-7785-4C62-85AF-43FE8EAD424D}" type="sibTrans" cxnId="{8CB20F81-9D83-4B20-82E9-6BF4F02F9912}">
      <dgm:prSet/>
      <dgm:spPr/>
      <dgm:t>
        <a:bodyPr/>
        <a:lstStyle/>
        <a:p>
          <a:endParaRPr lang="en-US"/>
        </a:p>
      </dgm:t>
    </dgm:pt>
    <dgm:pt modelId="{8024CA33-49E5-43A0-9E17-03DC3F4E197F}">
      <dgm:prSet/>
      <dgm:spPr/>
      <dgm:t>
        <a:bodyPr/>
        <a:lstStyle/>
        <a:p>
          <a:pPr rtl="0"/>
          <a:r>
            <a:rPr lang="en-US" smtClean="0"/>
            <a:t>necrotizing stomatitis,</a:t>
          </a:r>
          <a:endParaRPr lang="en-IN"/>
        </a:p>
      </dgm:t>
    </dgm:pt>
    <dgm:pt modelId="{F8E0EB21-3CC5-40D3-AFA1-4D81322A1EE7}" type="parTrans" cxnId="{55AE6211-9B64-4C93-97E8-ED71AE0DB4C8}">
      <dgm:prSet/>
      <dgm:spPr/>
      <dgm:t>
        <a:bodyPr/>
        <a:lstStyle/>
        <a:p>
          <a:endParaRPr lang="en-US"/>
        </a:p>
      </dgm:t>
    </dgm:pt>
    <dgm:pt modelId="{53784229-C204-493A-B7FB-0A1F12D820AB}" type="sibTrans" cxnId="{55AE6211-9B64-4C93-97E8-ED71AE0DB4C8}">
      <dgm:prSet/>
      <dgm:spPr/>
      <dgm:t>
        <a:bodyPr/>
        <a:lstStyle/>
        <a:p>
          <a:endParaRPr lang="en-US"/>
        </a:p>
      </dgm:t>
    </dgm:pt>
    <dgm:pt modelId="{50992B5D-FEA2-4884-9C27-290A3796A2D5}">
      <dgm:prSet/>
      <dgm:spPr/>
      <dgm:t>
        <a:bodyPr/>
        <a:lstStyle/>
        <a:p>
          <a:pPr rtl="0"/>
          <a:r>
            <a:rPr lang="en-US" smtClean="0"/>
            <a:t>Stage 7 </a:t>
          </a:r>
          <a:endParaRPr lang="en-IN"/>
        </a:p>
      </dgm:t>
    </dgm:pt>
    <dgm:pt modelId="{3672E0E5-CE09-43CD-99A8-974804866347}" type="parTrans" cxnId="{AF62AF75-73C2-4833-81D7-5B872185D616}">
      <dgm:prSet/>
      <dgm:spPr/>
      <dgm:t>
        <a:bodyPr/>
        <a:lstStyle/>
        <a:p>
          <a:endParaRPr lang="en-US"/>
        </a:p>
      </dgm:t>
    </dgm:pt>
    <dgm:pt modelId="{51FC6994-5533-4451-AD90-0F1FFA7906E9}" type="sibTrans" cxnId="{AF62AF75-73C2-4833-81D7-5B872185D616}">
      <dgm:prSet/>
      <dgm:spPr/>
      <dgm:t>
        <a:bodyPr/>
        <a:lstStyle/>
        <a:p>
          <a:endParaRPr lang="en-US"/>
        </a:p>
      </dgm:t>
    </dgm:pt>
    <dgm:pt modelId="{D20A1AA5-F27D-45B6-B1F7-46375624CAC1}">
      <dgm:prSet/>
      <dgm:spPr/>
      <dgm:t>
        <a:bodyPr/>
        <a:lstStyle/>
        <a:p>
          <a:pPr rtl="0"/>
          <a:r>
            <a:rPr lang="en-US" smtClean="0"/>
            <a:t>noma.</a:t>
          </a:r>
          <a:endParaRPr lang="en-IN"/>
        </a:p>
      </dgm:t>
    </dgm:pt>
    <dgm:pt modelId="{336C21C6-B67F-4418-9C0A-41E6EB6FEA16}" type="parTrans" cxnId="{4BF36FEC-E4C7-4D89-BEF0-D8E25EC50983}">
      <dgm:prSet/>
      <dgm:spPr/>
      <dgm:t>
        <a:bodyPr/>
        <a:lstStyle/>
        <a:p>
          <a:endParaRPr lang="en-US"/>
        </a:p>
      </dgm:t>
    </dgm:pt>
    <dgm:pt modelId="{AA4FB759-3885-46E4-84B7-1BFCED6D45A3}" type="sibTrans" cxnId="{4BF36FEC-E4C7-4D89-BEF0-D8E25EC50983}">
      <dgm:prSet/>
      <dgm:spPr/>
      <dgm:t>
        <a:bodyPr/>
        <a:lstStyle/>
        <a:p>
          <a:endParaRPr lang="en-US"/>
        </a:p>
      </dgm:t>
    </dgm:pt>
    <dgm:pt modelId="{48F6AA35-4B95-4134-ACC6-5BBFCB9688E5}" type="pres">
      <dgm:prSet presAssocID="{C2BAA89F-15D9-424A-AD50-A04D5995EB69}" presName="Name0" presStyleCnt="0">
        <dgm:presLayoutVars>
          <dgm:dir/>
          <dgm:animLvl val="lvl"/>
          <dgm:resizeHandles val="exact"/>
        </dgm:presLayoutVars>
      </dgm:prSet>
      <dgm:spPr/>
      <dgm:t>
        <a:bodyPr/>
        <a:lstStyle/>
        <a:p>
          <a:endParaRPr lang="en-US"/>
        </a:p>
      </dgm:t>
    </dgm:pt>
    <dgm:pt modelId="{0851932A-B8EE-4360-B093-BF240DAC72A0}" type="pres">
      <dgm:prSet presAssocID="{45188399-5781-40F7-9349-ED74821F409C}" presName="composite" presStyleCnt="0"/>
      <dgm:spPr/>
    </dgm:pt>
    <dgm:pt modelId="{5653C1B3-D08D-4D1D-87A2-63EA3C3F91BF}" type="pres">
      <dgm:prSet presAssocID="{45188399-5781-40F7-9349-ED74821F409C}" presName="parTx" presStyleLbl="alignNode1" presStyleIdx="0" presStyleCnt="5">
        <dgm:presLayoutVars>
          <dgm:chMax val="0"/>
          <dgm:chPref val="0"/>
          <dgm:bulletEnabled val="1"/>
        </dgm:presLayoutVars>
      </dgm:prSet>
      <dgm:spPr/>
      <dgm:t>
        <a:bodyPr/>
        <a:lstStyle/>
        <a:p>
          <a:endParaRPr lang="en-US"/>
        </a:p>
      </dgm:t>
    </dgm:pt>
    <dgm:pt modelId="{B93DD8B3-C82E-457A-BB1E-185DB5CDDC14}" type="pres">
      <dgm:prSet presAssocID="{45188399-5781-40F7-9349-ED74821F409C}" presName="desTx" presStyleLbl="alignAccFollowNode1" presStyleIdx="0" presStyleCnt="5">
        <dgm:presLayoutVars>
          <dgm:bulletEnabled val="1"/>
        </dgm:presLayoutVars>
      </dgm:prSet>
      <dgm:spPr/>
      <dgm:t>
        <a:bodyPr/>
        <a:lstStyle/>
        <a:p>
          <a:endParaRPr lang="en-US"/>
        </a:p>
      </dgm:t>
    </dgm:pt>
    <dgm:pt modelId="{06582E8F-E2C7-4D27-BF1D-0F67A15EDDE8}" type="pres">
      <dgm:prSet presAssocID="{1721057D-DBAA-4985-85BB-6EA970955555}" presName="space" presStyleCnt="0"/>
      <dgm:spPr/>
    </dgm:pt>
    <dgm:pt modelId="{5166142D-C478-4925-AD31-716572648EE0}" type="pres">
      <dgm:prSet presAssocID="{499DB3FA-B359-45FA-8738-1F124E976CBC}" presName="composite" presStyleCnt="0"/>
      <dgm:spPr/>
    </dgm:pt>
    <dgm:pt modelId="{6D6C87DA-54F6-4E79-9E37-E5904CFCEBA6}" type="pres">
      <dgm:prSet presAssocID="{499DB3FA-B359-45FA-8738-1F124E976CBC}" presName="parTx" presStyleLbl="alignNode1" presStyleIdx="1" presStyleCnt="5">
        <dgm:presLayoutVars>
          <dgm:chMax val="0"/>
          <dgm:chPref val="0"/>
          <dgm:bulletEnabled val="1"/>
        </dgm:presLayoutVars>
      </dgm:prSet>
      <dgm:spPr/>
      <dgm:t>
        <a:bodyPr/>
        <a:lstStyle/>
        <a:p>
          <a:endParaRPr lang="en-US"/>
        </a:p>
      </dgm:t>
    </dgm:pt>
    <dgm:pt modelId="{19F6E114-9298-4ECC-9987-BB67EA292A15}" type="pres">
      <dgm:prSet presAssocID="{499DB3FA-B359-45FA-8738-1F124E976CBC}" presName="desTx" presStyleLbl="alignAccFollowNode1" presStyleIdx="1" presStyleCnt="5">
        <dgm:presLayoutVars>
          <dgm:bulletEnabled val="1"/>
        </dgm:presLayoutVars>
      </dgm:prSet>
      <dgm:spPr/>
      <dgm:t>
        <a:bodyPr/>
        <a:lstStyle/>
        <a:p>
          <a:endParaRPr lang="en-US"/>
        </a:p>
      </dgm:t>
    </dgm:pt>
    <dgm:pt modelId="{ECAA09E0-A2F1-49B0-A4BA-BDBBEABBABFD}" type="pres">
      <dgm:prSet presAssocID="{3AFE1877-BF62-43B9-A228-ACBD207DBB1C}" presName="space" presStyleCnt="0"/>
      <dgm:spPr/>
    </dgm:pt>
    <dgm:pt modelId="{1E4C4CD3-BD0A-4412-BE75-108D47286E83}" type="pres">
      <dgm:prSet presAssocID="{7C34B51A-47A8-4764-876B-33D0601BE90B}" presName="composite" presStyleCnt="0"/>
      <dgm:spPr/>
    </dgm:pt>
    <dgm:pt modelId="{C5DEC137-3696-4429-867A-9E5D31CB32B2}" type="pres">
      <dgm:prSet presAssocID="{7C34B51A-47A8-4764-876B-33D0601BE90B}" presName="parTx" presStyleLbl="alignNode1" presStyleIdx="2" presStyleCnt="5">
        <dgm:presLayoutVars>
          <dgm:chMax val="0"/>
          <dgm:chPref val="0"/>
          <dgm:bulletEnabled val="1"/>
        </dgm:presLayoutVars>
      </dgm:prSet>
      <dgm:spPr/>
      <dgm:t>
        <a:bodyPr/>
        <a:lstStyle/>
        <a:p>
          <a:endParaRPr lang="en-US"/>
        </a:p>
      </dgm:t>
    </dgm:pt>
    <dgm:pt modelId="{5B909BB9-8D9A-4B84-A0FF-873E1D08EBF0}" type="pres">
      <dgm:prSet presAssocID="{7C34B51A-47A8-4764-876B-33D0601BE90B}" presName="desTx" presStyleLbl="alignAccFollowNode1" presStyleIdx="2" presStyleCnt="5">
        <dgm:presLayoutVars>
          <dgm:bulletEnabled val="1"/>
        </dgm:presLayoutVars>
      </dgm:prSet>
      <dgm:spPr/>
      <dgm:t>
        <a:bodyPr/>
        <a:lstStyle/>
        <a:p>
          <a:endParaRPr lang="en-US"/>
        </a:p>
      </dgm:t>
    </dgm:pt>
    <dgm:pt modelId="{F410988B-E980-4B74-8E73-823D3711EF0B}" type="pres">
      <dgm:prSet presAssocID="{47257620-ACDB-4FDB-B965-BC8711A4EF25}" presName="space" presStyleCnt="0"/>
      <dgm:spPr/>
    </dgm:pt>
    <dgm:pt modelId="{FDBB8401-1E3E-4BB7-9C8E-AB3A98E665F5}" type="pres">
      <dgm:prSet presAssocID="{CBDAE655-FF73-4F5E-BFB9-A15EE27BBE73}" presName="composite" presStyleCnt="0"/>
      <dgm:spPr/>
    </dgm:pt>
    <dgm:pt modelId="{148907F0-67D6-4E32-8A6C-8259FE648026}" type="pres">
      <dgm:prSet presAssocID="{CBDAE655-FF73-4F5E-BFB9-A15EE27BBE73}" presName="parTx" presStyleLbl="alignNode1" presStyleIdx="3" presStyleCnt="5">
        <dgm:presLayoutVars>
          <dgm:chMax val="0"/>
          <dgm:chPref val="0"/>
          <dgm:bulletEnabled val="1"/>
        </dgm:presLayoutVars>
      </dgm:prSet>
      <dgm:spPr/>
      <dgm:t>
        <a:bodyPr/>
        <a:lstStyle/>
        <a:p>
          <a:endParaRPr lang="en-US"/>
        </a:p>
      </dgm:t>
    </dgm:pt>
    <dgm:pt modelId="{11639134-62CB-46F0-B744-ED7329C4B188}" type="pres">
      <dgm:prSet presAssocID="{CBDAE655-FF73-4F5E-BFB9-A15EE27BBE73}" presName="desTx" presStyleLbl="alignAccFollowNode1" presStyleIdx="3" presStyleCnt="5">
        <dgm:presLayoutVars>
          <dgm:bulletEnabled val="1"/>
        </dgm:presLayoutVars>
      </dgm:prSet>
      <dgm:spPr/>
      <dgm:t>
        <a:bodyPr/>
        <a:lstStyle/>
        <a:p>
          <a:endParaRPr lang="en-US"/>
        </a:p>
      </dgm:t>
    </dgm:pt>
    <dgm:pt modelId="{64754777-9F1C-47E0-B4C5-C579C8ECC09F}" type="pres">
      <dgm:prSet presAssocID="{5605386C-7785-4C62-85AF-43FE8EAD424D}" presName="space" presStyleCnt="0"/>
      <dgm:spPr/>
    </dgm:pt>
    <dgm:pt modelId="{C6E9C541-9CA2-41C8-AE02-F3D00E3CB4AC}" type="pres">
      <dgm:prSet presAssocID="{50992B5D-FEA2-4884-9C27-290A3796A2D5}" presName="composite" presStyleCnt="0"/>
      <dgm:spPr/>
    </dgm:pt>
    <dgm:pt modelId="{02F60946-E246-4892-989F-F7D9A5DFC67A}" type="pres">
      <dgm:prSet presAssocID="{50992B5D-FEA2-4884-9C27-290A3796A2D5}" presName="parTx" presStyleLbl="alignNode1" presStyleIdx="4" presStyleCnt="5">
        <dgm:presLayoutVars>
          <dgm:chMax val="0"/>
          <dgm:chPref val="0"/>
          <dgm:bulletEnabled val="1"/>
        </dgm:presLayoutVars>
      </dgm:prSet>
      <dgm:spPr/>
      <dgm:t>
        <a:bodyPr/>
        <a:lstStyle/>
        <a:p>
          <a:endParaRPr lang="en-US"/>
        </a:p>
      </dgm:t>
    </dgm:pt>
    <dgm:pt modelId="{0FBA7A01-3EEE-4ECC-B7EE-86A50E1D3315}" type="pres">
      <dgm:prSet presAssocID="{50992B5D-FEA2-4884-9C27-290A3796A2D5}" presName="desTx" presStyleLbl="alignAccFollowNode1" presStyleIdx="4" presStyleCnt="5">
        <dgm:presLayoutVars>
          <dgm:bulletEnabled val="1"/>
        </dgm:presLayoutVars>
      </dgm:prSet>
      <dgm:spPr/>
      <dgm:t>
        <a:bodyPr/>
        <a:lstStyle/>
        <a:p>
          <a:endParaRPr lang="en-US"/>
        </a:p>
      </dgm:t>
    </dgm:pt>
  </dgm:ptLst>
  <dgm:cxnLst>
    <dgm:cxn modelId="{89489384-28E5-4071-B47F-3140CA750F78}" type="presOf" srcId="{CBDAE655-FF73-4F5E-BFB9-A15EE27BBE73}" destId="{148907F0-67D6-4E32-8A6C-8259FE648026}" srcOrd="0" destOrd="0" presId="urn:microsoft.com/office/officeart/2005/8/layout/hList1"/>
    <dgm:cxn modelId="{38ACAEB6-C815-4D89-9899-9C2EDE1E1874}" srcId="{7C34B51A-47A8-4764-876B-33D0601BE90B}" destId="{65626B4E-539B-4B73-816E-5F291D2D3687}" srcOrd="0" destOrd="0" parTransId="{1A932408-6C1E-4620-889B-EA6ED7EACF1C}" sibTransId="{870D3EC7-F6CA-4AAF-A33E-559D7F732C48}"/>
    <dgm:cxn modelId="{E5DC2F76-976B-4691-82FF-C19CBEC87D66}" type="presOf" srcId="{D20A1AA5-F27D-45B6-B1F7-46375624CAC1}" destId="{0FBA7A01-3EEE-4ECC-B7EE-86A50E1D3315}" srcOrd="0" destOrd="0" presId="urn:microsoft.com/office/officeart/2005/8/layout/hList1"/>
    <dgm:cxn modelId="{599A03B0-CF12-4BB8-951F-F5065AF0C63E}" srcId="{C2BAA89F-15D9-424A-AD50-A04D5995EB69}" destId="{499DB3FA-B359-45FA-8738-1F124E976CBC}" srcOrd="1" destOrd="0" parTransId="{3575D671-AAB8-4640-A24F-C9023A206724}" sibTransId="{3AFE1877-BF62-43B9-A228-ACBD207DBB1C}"/>
    <dgm:cxn modelId="{C689A63F-0508-4329-8F6A-EF8750CBB69B}" type="presOf" srcId="{7C34B51A-47A8-4764-876B-33D0601BE90B}" destId="{C5DEC137-3696-4429-867A-9E5D31CB32B2}" srcOrd="0" destOrd="0" presId="urn:microsoft.com/office/officeart/2005/8/layout/hList1"/>
    <dgm:cxn modelId="{9AE56DD7-D9BE-42DE-BC16-0B71FAD5A894}" type="presOf" srcId="{8024CA33-49E5-43A0-9E17-03DC3F4E197F}" destId="{11639134-62CB-46F0-B744-ED7329C4B188}" srcOrd="0" destOrd="0" presId="urn:microsoft.com/office/officeart/2005/8/layout/hList1"/>
    <dgm:cxn modelId="{6D8E6D7C-2C2F-4070-ACAD-4A24E7ACFC50}" srcId="{C2BAA89F-15D9-424A-AD50-A04D5995EB69}" destId="{7C34B51A-47A8-4764-876B-33D0601BE90B}" srcOrd="2" destOrd="0" parTransId="{F5C26FBD-64D2-495B-858F-B499CE1F2257}" sibTransId="{47257620-ACDB-4FDB-B965-BC8711A4EF25}"/>
    <dgm:cxn modelId="{09D59ACB-DD74-47C6-B7FA-D531B120553F}" type="presOf" srcId="{67849D25-57E2-4049-99E7-2177C50989D0}" destId="{19F6E114-9298-4ECC-9987-BB67EA292A15}" srcOrd="0" destOrd="0" presId="urn:microsoft.com/office/officeart/2005/8/layout/hList1"/>
    <dgm:cxn modelId="{63F79106-9854-49F4-976B-890FAA760F70}" type="presOf" srcId="{C2BAA89F-15D9-424A-AD50-A04D5995EB69}" destId="{48F6AA35-4B95-4134-ACC6-5BBFCB9688E5}" srcOrd="0" destOrd="0" presId="urn:microsoft.com/office/officeart/2005/8/layout/hList1"/>
    <dgm:cxn modelId="{8CB20F81-9D83-4B20-82E9-6BF4F02F9912}" srcId="{C2BAA89F-15D9-424A-AD50-A04D5995EB69}" destId="{CBDAE655-FF73-4F5E-BFB9-A15EE27BBE73}" srcOrd="3" destOrd="0" parTransId="{FDFE7C52-524A-4574-B463-AA121D82EA94}" sibTransId="{5605386C-7785-4C62-85AF-43FE8EAD424D}"/>
    <dgm:cxn modelId="{187D6172-F2A3-4CFF-BE3D-A5D39DBC1047}" srcId="{45188399-5781-40F7-9349-ED74821F409C}" destId="{736103F9-2000-4543-B9B8-0843A7E448FA}" srcOrd="0" destOrd="0" parTransId="{9EEC6B13-8873-4B2B-AA54-74DF8A38CCE7}" sibTransId="{406F7D6A-3C15-43E6-A067-99B38B304BF0}"/>
    <dgm:cxn modelId="{2183210A-F3F6-497F-B242-DA03A42E4974}" type="presOf" srcId="{45188399-5781-40F7-9349-ED74821F409C}" destId="{5653C1B3-D08D-4D1D-87A2-63EA3C3F91BF}" srcOrd="0" destOrd="0" presId="urn:microsoft.com/office/officeart/2005/8/layout/hList1"/>
    <dgm:cxn modelId="{AB053ABE-F97E-46B4-A1B7-8FEC3441417C}" type="presOf" srcId="{736103F9-2000-4543-B9B8-0843A7E448FA}" destId="{B93DD8B3-C82E-457A-BB1E-185DB5CDDC14}" srcOrd="0" destOrd="0" presId="urn:microsoft.com/office/officeart/2005/8/layout/hList1"/>
    <dgm:cxn modelId="{94D1A765-7033-4A7E-8C43-84E6889FC58B}" type="presOf" srcId="{50992B5D-FEA2-4884-9C27-290A3796A2D5}" destId="{02F60946-E246-4892-989F-F7D9A5DFC67A}" srcOrd="0" destOrd="0" presId="urn:microsoft.com/office/officeart/2005/8/layout/hList1"/>
    <dgm:cxn modelId="{F30E9899-3068-4FC6-94BE-CC985E95D863}" srcId="{499DB3FA-B359-45FA-8738-1F124E976CBC}" destId="{67849D25-57E2-4049-99E7-2177C50989D0}" srcOrd="0" destOrd="0" parTransId="{E726F93B-3B18-4BAF-833F-F7ADDAC6797B}" sibTransId="{7CD9AD99-6EC6-4A80-B83B-F7AE449AF0A4}"/>
    <dgm:cxn modelId="{4BF36FEC-E4C7-4D89-BEF0-D8E25EC50983}" srcId="{50992B5D-FEA2-4884-9C27-290A3796A2D5}" destId="{D20A1AA5-F27D-45B6-B1F7-46375624CAC1}" srcOrd="0" destOrd="0" parTransId="{336C21C6-B67F-4418-9C0A-41E6EB6FEA16}" sibTransId="{AA4FB759-3885-46E4-84B7-1BFCED6D45A3}"/>
    <dgm:cxn modelId="{2DD4AC5B-3F1D-4DA9-9628-F1D0D48AB6A7}" type="presOf" srcId="{65626B4E-539B-4B73-816E-5F291D2D3687}" destId="{5B909BB9-8D9A-4B84-A0FF-873E1D08EBF0}" srcOrd="0" destOrd="0" presId="urn:microsoft.com/office/officeart/2005/8/layout/hList1"/>
    <dgm:cxn modelId="{EADB6D71-5A82-4ABA-AEF6-A5A015ECABDA}" srcId="{C2BAA89F-15D9-424A-AD50-A04D5995EB69}" destId="{45188399-5781-40F7-9349-ED74821F409C}" srcOrd="0" destOrd="0" parTransId="{3035E779-9E6D-4F9C-BEE4-A92C410C11CC}" sibTransId="{1721057D-DBAA-4985-85BB-6EA970955555}"/>
    <dgm:cxn modelId="{AF62AF75-73C2-4833-81D7-5B872185D616}" srcId="{C2BAA89F-15D9-424A-AD50-A04D5995EB69}" destId="{50992B5D-FEA2-4884-9C27-290A3796A2D5}" srcOrd="4" destOrd="0" parTransId="{3672E0E5-CE09-43CD-99A8-974804866347}" sibTransId="{51FC6994-5533-4451-AD90-0F1FFA7906E9}"/>
    <dgm:cxn modelId="{55AE6211-9B64-4C93-97E8-ED71AE0DB4C8}" srcId="{CBDAE655-FF73-4F5E-BFB9-A15EE27BBE73}" destId="{8024CA33-49E5-43A0-9E17-03DC3F4E197F}" srcOrd="0" destOrd="0" parTransId="{F8E0EB21-3CC5-40D3-AFA1-4D81322A1EE7}" sibTransId="{53784229-C204-493A-B7FB-0A1F12D820AB}"/>
    <dgm:cxn modelId="{2013DF71-C3E7-4917-B958-E6D2388B3AAA}" type="presOf" srcId="{499DB3FA-B359-45FA-8738-1F124E976CBC}" destId="{6D6C87DA-54F6-4E79-9E37-E5904CFCEBA6}" srcOrd="0" destOrd="0" presId="urn:microsoft.com/office/officeart/2005/8/layout/hList1"/>
    <dgm:cxn modelId="{2D265C38-1524-4EF9-88E5-56FAB74B7FF3}" type="presParOf" srcId="{48F6AA35-4B95-4134-ACC6-5BBFCB9688E5}" destId="{0851932A-B8EE-4360-B093-BF240DAC72A0}" srcOrd="0" destOrd="0" presId="urn:microsoft.com/office/officeart/2005/8/layout/hList1"/>
    <dgm:cxn modelId="{9D94A027-4F19-48BB-9196-F143E5DF9F85}" type="presParOf" srcId="{0851932A-B8EE-4360-B093-BF240DAC72A0}" destId="{5653C1B3-D08D-4D1D-87A2-63EA3C3F91BF}" srcOrd="0" destOrd="0" presId="urn:microsoft.com/office/officeart/2005/8/layout/hList1"/>
    <dgm:cxn modelId="{42BA3A9C-51C6-4EDB-9199-6E65C5551F42}" type="presParOf" srcId="{0851932A-B8EE-4360-B093-BF240DAC72A0}" destId="{B93DD8B3-C82E-457A-BB1E-185DB5CDDC14}" srcOrd="1" destOrd="0" presId="urn:microsoft.com/office/officeart/2005/8/layout/hList1"/>
    <dgm:cxn modelId="{EC34E517-9A16-4F12-98C0-D8B16F33E924}" type="presParOf" srcId="{48F6AA35-4B95-4134-ACC6-5BBFCB9688E5}" destId="{06582E8F-E2C7-4D27-BF1D-0F67A15EDDE8}" srcOrd="1" destOrd="0" presId="urn:microsoft.com/office/officeart/2005/8/layout/hList1"/>
    <dgm:cxn modelId="{CE8BF37E-C9FD-40E5-B716-08C3BEFBF76A}" type="presParOf" srcId="{48F6AA35-4B95-4134-ACC6-5BBFCB9688E5}" destId="{5166142D-C478-4925-AD31-716572648EE0}" srcOrd="2" destOrd="0" presId="urn:microsoft.com/office/officeart/2005/8/layout/hList1"/>
    <dgm:cxn modelId="{88871788-4629-4AA7-92BC-6B7BE6088E46}" type="presParOf" srcId="{5166142D-C478-4925-AD31-716572648EE0}" destId="{6D6C87DA-54F6-4E79-9E37-E5904CFCEBA6}" srcOrd="0" destOrd="0" presId="urn:microsoft.com/office/officeart/2005/8/layout/hList1"/>
    <dgm:cxn modelId="{A31B3F40-4892-4E30-87CB-F015A1DF325E}" type="presParOf" srcId="{5166142D-C478-4925-AD31-716572648EE0}" destId="{19F6E114-9298-4ECC-9987-BB67EA292A15}" srcOrd="1" destOrd="0" presId="urn:microsoft.com/office/officeart/2005/8/layout/hList1"/>
    <dgm:cxn modelId="{4D7449DC-E80E-4394-A551-F775952BE6B1}" type="presParOf" srcId="{48F6AA35-4B95-4134-ACC6-5BBFCB9688E5}" destId="{ECAA09E0-A2F1-49B0-A4BA-BDBBEABBABFD}" srcOrd="3" destOrd="0" presId="urn:microsoft.com/office/officeart/2005/8/layout/hList1"/>
    <dgm:cxn modelId="{0BB9D4D0-D968-4452-BF58-646ED6D0A45F}" type="presParOf" srcId="{48F6AA35-4B95-4134-ACC6-5BBFCB9688E5}" destId="{1E4C4CD3-BD0A-4412-BE75-108D47286E83}" srcOrd="4" destOrd="0" presId="urn:microsoft.com/office/officeart/2005/8/layout/hList1"/>
    <dgm:cxn modelId="{A918C358-ECC7-4D7C-8C39-DED064F7992D}" type="presParOf" srcId="{1E4C4CD3-BD0A-4412-BE75-108D47286E83}" destId="{C5DEC137-3696-4429-867A-9E5D31CB32B2}" srcOrd="0" destOrd="0" presId="urn:microsoft.com/office/officeart/2005/8/layout/hList1"/>
    <dgm:cxn modelId="{5B788CE9-B4FC-40D9-803A-1315E7829FDB}" type="presParOf" srcId="{1E4C4CD3-BD0A-4412-BE75-108D47286E83}" destId="{5B909BB9-8D9A-4B84-A0FF-873E1D08EBF0}" srcOrd="1" destOrd="0" presId="urn:microsoft.com/office/officeart/2005/8/layout/hList1"/>
    <dgm:cxn modelId="{A9AA6E84-2A52-4081-9FEE-5785302650C7}" type="presParOf" srcId="{48F6AA35-4B95-4134-ACC6-5BBFCB9688E5}" destId="{F410988B-E980-4B74-8E73-823D3711EF0B}" srcOrd="5" destOrd="0" presId="urn:microsoft.com/office/officeart/2005/8/layout/hList1"/>
    <dgm:cxn modelId="{3BE456B1-DEE2-472D-AE47-13EAC4AFFE1A}" type="presParOf" srcId="{48F6AA35-4B95-4134-ACC6-5BBFCB9688E5}" destId="{FDBB8401-1E3E-4BB7-9C8E-AB3A98E665F5}" srcOrd="6" destOrd="0" presId="urn:microsoft.com/office/officeart/2005/8/layout/hList1"/>
    <dgm:cxn modelId="{57F6A7B6-5EFF-48EB-AB9C-1D74747A0551}" type="presParOf" srcId="{FDBB8401-1E3E-4BB7-9C8E-AB3A98E665F5}" destId="{148907F0-67D6-4E32-8A6C-8259FE648026}" srcOrd="0" destOrd="0" presId="urn:microsoft.com/office/officeart/2005/8/layout/hList1"/>
    <dgm:cxn modelId="{AD50D8B3-9C3D-4041-8D47-69F571055A08}" type="presParOf" srcId="{FDBB8401-1E3E-4BB7-9C8E-AB3A98E665F5}" destId="{11639134-62CB-46F0-B744-ED7329C4B188}" srcOrd="1" destOrd="0" presId="urn:microsoft.com/office/officeart/2005/8/layout/hList1"/>
    <dgm:cxn modelId="{E1E82820-0D1F-43BF-8425-79132070E818}" type="presParOf" srcId="{48F6AA35-4B95-4134-ACC6-5BBFCB9688E5}" destId="{64754777-9F1C-47E0-B4C5-C579C8ECC09F}" srcOrd="7" destOrd="0" presId="urn:microsoft.com/office/officeart/2005/8/layout/hList1"/>
    <dgm:cxn modelId="{AFBC6077-BE4E-48EE-90FA-1875F102F111}" type="presParOf" srcId="{48F6AA35-4B95-4134-ACC6-5BBFCB9688E5}" destId="{C6E9C541-9CA2-41C8-AE02-F3D00E3CB4AC}" srcOrd="8" destOrd="0" presId="urn:microsoft.com/office/officeart/2005/8/layout/hList1"/>
    <dgm:cxn modelId="{413D43AA-A195-49F5-87E1-5E6BA6D0A059}" type="presParOf" srcId="{C6E9C541-9CA2-41C8-AE02-F3D00E3CB4AC}" destId="{02F60946-E246-4892-989F-F7D9A5DFC67A}" srcOrd="0" destOrd="0" presId="urn:microsoft.com/office/officeart/2005/8/layout/hList1"/>
    <dgm:cxn modelId="{A586242E-40CE-447C-B676-0DED8FA38575}" type="presParOf" srcId="{C6E9C541-9CA2-41C8-AE02-F3D00E3CB4AC}" destId="{0FBA7A01-3EEE-4ECC-B7EE-86A50E1D3315}"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ECA135-4A6E-4ADA-9CDC-EA8DB11A9F98}" type="doc">
      <dgm:prSet loTypeId="urn:microsoft.com/office/officeart/2005/8/layout/vList2" loCatId="list" qsTypeId="urn:microsoft.com/office/officeart/2005/8/quickstyle/3d3" qsCatId="3D" csTypeId="urn:microsoft.com/office/officeart/2005/8/colors/colorful4" csCatId="colorful"/>
      <dgm:spPr/>
      <dgm:t>
        <a:bodyPr/>
        <a:lstStyle/>
        <a:p>
          <a:endParaRPr lang="en-US"/>
        </a:p>
      </dgm:t>
    </dgm:pt>
    <dgm:pt modelId="{D6743204-7CF8-4B46-A6C7-6BD676545657}">
      <dgm:prSet/>
      <dgm:spPr/>
      <dgm:t>
        <a:bodyPr/>
        <a:lstStyle/>
        <a:p>
          <a:pPr rtl="0"/>
          <a:r>
            <a:rPr lang="en-US" smtClean="0"/>
            <a:t>Zone 1: bacterial zone, the most superficial, consists of varied bacteria, including a few spirochetes of small, medium, and </a:t>
          </a:r>
          <a:r>
            <a:rPr lang="en-IN" smtClean="0"/>
            <a:t>large type.</a:t>
          </a:r>
          <a:endParaRPr lang="en-IN"/>
        </a:p>
      </dgm:t>
    </dgm:pt>
    <dgm:pt modelId="{3FA958B9-A91D-4F05-872A-1B77A417FAF8}" type="parTrans" cxnId="{1C8A9F03-6741-4D64-BD7D-13A65737CDA8}">
      <dgm:prSet/>
      <dgm:spPr/>
      <dgm:t>
        <a:bodyPr/>
        <a:lstStyle/>
        <a:p>
          <a:endParaRPr lang="en-US"/>
        </a:p>
      </dgm:t>
    </dgm:pt>
    <dgm:pt modelId="{E02A96B8-3228-4040-9970-0F320BA5F064}" type="sibTrans" cxnId="{1C8A9F03-6741-4D64-BD7D-13A65737CDA8}">
      <dgm:prSet/>
      <dgm:spPr/>
      <dgm:t>
        <a:bodyPr/>
        <a:lstStyle/>
        <a:p>
          <a:endParaRPr lang="en-US"/>
        </a:p>
      </dgm:t>
    </dgm:pt>
    <dgm:pt modelId="{D5C5F665-82CA-4DE2-91E1-B2124BE89AE1}">
      <dgm:prSet/>
      <dgm:spPr/>
      <dgm:t>
        <a:bodyPr/>
        <a:lstStyle/>
        <a:p>
          <a:pPr rtl="0"/>
          <a:r>
            <a:rPr lang="fr-FR" smtClean="0"/>
            <a:t>Zone 2: neutrophil rich zone contains numerous leukocytes, </a:t>
          </a:r>
          <a:r>
            <a:rPr lang="en-US" smtClean="0"/>
            <a:t>preponderant neutrophils with bacteria, including many spirochetes of various types between the leukocytes.</a:t>
          </a:r>
          <a:endParaRPr lang="en-IN"/>
        </a:p>
      </dgm:t>
    </dgm:pt>
    <dgm:pt modelId="{A29A5AB9-80DB-426A-B56A-B67BAA94089B}" type="parTrans" cxnId="{6E0CC361-F8E2-4669-B092-A5E5A144D722}">
      <dgm:prSet/>
      <dgm:spPr/>
      <dgm:t>
        <a:bodyPr/>
        <a:lstStyle/>
        <a:p>
          <a:endParaRPr lang="en-US"/>
        </a:p>
      </dgm:t>
    </dgm:pt>
    <dgm:pt modelId="{CC5F5A98-A9D5-4A0C-8446-D08A33CDB987}" type="sibTrans" cxnId="{6E0CC361-F8E2-4669-B092-A5E5A144D722}">
      <dgm:prSet/>
      <dgm:spPr/>
      <dgm:t>
        <a:bodyPr/>
        <a:lstStyle/>
        <a:p>
          <a:endParaRPr lang="en-US"/>
        </a:p>
      </dgm:t>
    </dgm:pt>
    <dgm:pt modelId="{3B30458B-4AFD-4A92-A326-13F22C446D47}">
      <dgm:prSet/>
      <dgm:spPr/>
      <dgm:t>
        <a:bodyPr/>
        <a:lstStyle/>
        <a:p>
          <a:pPr rtl="0"/>
          <a:r>
            <a:rPr lang="en-US" smtClean="0"/>
            <a:t>Zone 3: necrotic zone consists of disintegrated tissue cells, fibrillar material, remnants of collagen fibers, and numerous intermediate and large spirochetes with few other organisms.</a:t>
          </a:r>
          <a:endParaRPr lang="en-IN"/>
        </a:p>
      </dgm:t>
    </dgm:pt>
    <dgm:pt modelId="{7C9B7A87-8D70-460D-9A91-D506039B48AF}" type="parTrans" cxnId="{6CD64FBA-0200-4CB5-B720-BB22F066DA59}">
      <dgm:prSet/>
      <dgm:spPr/>
      <dgm:t>
        <a:bodyPr/>
        <a:lstStyle/>
        <a:p>
          <a:endParaRPr lang="en-US"/>
        </a:p>
      </dgm:t>
    </dgm:pt>
    <dgm:pt modelId="{C32F026D-3E6E-495D-9DCD-90C83C07532D}" type="sibTrans" cxnId="{6CD64FBA-0200-4CB5-B720-BB22F066DA59}">
      <dgm:prSet/>
      <dgm:spPr/>
      <dgm:t>
        <a:bodyPr/>
        <a:lstStyle/>
        <a:p>
          <a:endParaRPr lang="en-US"/>
        </a:p>
      </dgm:t>
    </dgm:pt>
    <dgm:pt modelId="{3DEEB3A4-FC09-472D-9B22-0CF32A9D7F7E}">
      <dgm:prSet/>
      <dgm:spPr/>
      <dgm:t>
        <a:bodyPr/>
        <a:lstStyle/>
        <a:p>
          <a:pPr rtl="0"/>
          <a:r>
            <a:rPr lang="en-US" smtClean="0"/>
            <a:t>Zone 4: zone of spirocheteal infiltration consists of wellpreserved tissue infiltrated with intermediate and large </a:t>
          </a:r>
          <a:r>
            <a:rPr lang="en-IN" smtClean="0"/>
            <a:t>spirochetes without other organisms.</a:t>
          </a:r>
          <a:endParaRPr lang="en-IN"/>
        </a:p>
      </dgm:t>
    </dgm:pt>
    <dgm:pt modelId="{1C7952E2-49F6-4DAF-AF7C-976D5F727661}" type="parTrans" cxnId="{1487845A-A552-4819-B6F4-C8F24160B0A8}">
      <dgm:prSet/>
      <dgm:spPr/>
      <dgm:t>
        <a:bodyPr/>
        <a:lstStyle/>
        <a:p>
          <a:endParaRPr lang="en-US"/>
        </a:p>
      </dgm:t>
    </dgm:pt>
    <dgm:pt modelId="{463FF3D9-8D9F-4116-934D-B3D9B73811F0}" type="sibTrans" cxnId="{1487845A-A552-4819-B6F4-C8F24160B0A8}">
      <dgm:prSet/>
      <dgm:spPr/>
      <dgm:t>
        <a:bodyPr/>
        <a:lstStyle/>
        <a:p>
          <a:endParaRPr lang="en-US"/>
        </a:p>
      </dgm:t>
    </dgm:pt>
    <dgm:pt modelId="{10F88BF8-BDD0-4384-AB37-CB34F1EF8141}" type="pres">
      <dgm:prSet presAssocID="{8BECA135-4A6E-4ADA-9CDC-EA8DB11A9F98}" presName="linear" presStyleCnt="0">
        <dgm:presLayoutVars>
          <dgm:animLvl val="lvl"/>
          <dgm:resizeHandles val="exact"/>
        </dgm:presLayoutVars>
      </dgm:prSet>
      <dgm:spPr/>
      <dgm:t>
        <a:bodyPr/>
        <a:lstStyle/>
        <a:p>
          <a:endParaRPr lang="en-US"/>
        </a:p>
      </dgm:t>
    </dgm:pt>
    <dgm:pt modelId="{7B75059B-19FD-475A-A95E-7E940D73D318}" type="pres">
      <dgm:prSet presAssocID="{D6743204-7CF8-4B46-A6C7-6BD676545657}" presName="parentText" presStyleLbl="node1" presStyleIdx="0" presStyleCnt="4">
        <dgm:presLayoutVars>
          <dgm:chMax val="0"/>
          <dgm:bulletEnabled val="1"/>
        </dgm:presLayoutVars>
      </dgm:prSet>
      <dgm:spPr/>
      <dgm:t>
        <a:bodyPr/>
        <a:lstStyle/>
        <a:p>
          <a:endParaRPr lang="en-US"/>
        </a:p>
      </dgm:t>
    </dgm:pt>
    <dgm:pt modelId="{F59E7A1E-5701-4BCB-AEA4-9DE996AE4EA8}" type="pres">
      <dgm:prSet presAssocID="{E02A96B8-3228-4040-9970-0F320BA5F064}" presName="spacer" presStyleCnt="0"/>
      <dgm:spPr/>
    </dgm:pt>
    <dgm:pt modelId="{5C0700D6-047A-4530-B07E-AF59C28B6C6A}" type="pres">
      <dgm:prSet presAssocID="{D5C5F665-82CA-4DE2-91E1-B2124BE89AE1}" presName="parentText" presStyleLbl="node1" presStyleIdx="1" presStyleCnt="4">
        <dgm:presLayoutVars>
          <dgm:chMax val="0"/>
          <dgm:bulletEnabled val="1"/>
        </dgm:presLayoutVars>
      </dgm:prSet>
      <dgm:spPr/>
      <dgm:t>
        <a:bodyPr/>
        <a:lstStyle/>
        <a:p>
          <a:endParaRPr lang="en-US"/>
        </a:p>
      </dgm:t>
    </dgm:pt>
    <dgm:pt modelId="{13092AE4-B2E4-4354-93B3-40CF8EAAD2B2}" type="pres">
      <dgm:prSet presAssocID="{CC5F5A98-A9D5-4A0C-8446-D08A33CDB987}" presName="spacer" presStyleCnt="0"/>
      <dgm:spPr/>
    </dgm:pt>
    <dgm:pt modelId="{223E7E49-7E9E-42D9-857B-873EB3850B1C}" type="pres">
      <dgm:prSet presAssocID="{3B30458B-4AFD-4A92-A326-13F22C446D47}" presName="parentText" presStyleLbl="node1" presStyleIdx="2" presStyleCnt="4">
        <dgm:presLayoutVars>
          <dgm:chMax val="0"/>
          <dgm:bulletEnabled val="1"/>
        </dgm:presLayoutVars>
      </dgm:prSet>
      <dgm:spPr/>
      <dgm:t>
        <a:bodyPr/>
        <a:lstStyle/>
        <a:p>
          <a:endParaRPr lang="en-US"/>
        </a:p>
      </dgm:t>
    </dgm:pt>
    <dgm:pt modelId="{61C1C692-0065-46CE-81CF-0240D8951CA7}" type="pres">
      <dgm:prSet presAssocID="{C32F026D-3E6E-495D-9DCD-90C83C07532D}" presName="spacer" presStyleCnt="0"/>
      <dgm:spPr/>
    </dgm:pt>
    <dgm:pt modelId="{AA11887F-1BCC-4677-9C41-86BA2A7FCF89}" type="pres">
      <dgm:prSet presAssocID="{3DEEB3A4-FC09-472D-9B22-0CF32A9D7F7E}" presName="parentText" presStyleLbl="node1" presStyleIdx="3" presStyleCnt="4">
        <dgm:presLayoutVars>
          <dgm:chMax val="0"/>
          <dgm:bulletEnabled val="1"/>
        </dgm:presLayoutVars>
      </dgm:prSet>
      <dgm:spPr/>
      <dgm:t>
        <a:bodyPr/>
        <a:lstStyle/>
        <a:p>
          <a:endParaRPr lang="en-US"/>
        </a:p>
      </dgm:t>
    </dgm:pt>
  </dgm:ptLst>
  <dgm:cxnLst>
    <dgm:cxn modelId="{A86142A7-4C58-474C-A32A-75C115EA4139}" type="presOf" srcId="{8BECA135-4A6E-4ADA-9CDC-EA8DB11A9F98}" destId="{10F88BF8-BDD0-4384-AB37-CB34F1EF8141}" srcOrd="0" destOrd="0" presId="urn:microsoft.com/office/officeart/2005/8/layout/vList2"/>
    <dgm:cxn modelId="{1487845A-A552-4819-B6F4-C8F24160B0A8}" srcId="{8BECA135-4A6E-4ADA-9CDC-EA8DB11A9F98}" destId="{3DEEB3A4-FC09-472D-9B22-0CF32A9D7F7E}" srcOrd="3" destOrd="0" parTransId="{1C7952E2-49F6-4DAF-AF7C-976D5F727661}" sibTransId="{463FF3D9-8D9F-4116-934D-B3D9B73811F0}"/>
    <dgm:cxn modelId="{6E0CC361-F8E2-4669-B092-A5E5A144D722}" srcId="{8BECA135-4A6E-4ADA-9CDC-EA8DB11A9F98}" destId="{D5C5F665-82CA-4DE2-91E1-B2124BE89AE1}" srcOrd="1" destOrd="0" parTransId="{A29A5AB9-80DB-426A-B56A-B67BAA94089B}" sibTransId="{CC5F5A98-A9D5-4A0C-8446-D08A33CDB987}"/>
    <dgm:cxn modelId="{BDABB770-F758-45EE-BBA2-1F1D42C70310}" type="presOf" srcId="{3DEEB3A4-FC09-472D-9B22-0CF32A9D7F7E}" destId="{AA11887F-1BCC-4677-9C41-86BA2A7FCF89}" srcOrd="0" destOrd="0" presId="urn:microsoft.com/office/officeart/2005/8/layout/vList2"/>
    <dgm:cxn modelId="{A63AD579-AC79-474C-9667-8E96C707E839}" type="presOf" srcId="{D6743204-7CF8-4B46-A6C7-6BD676545657}" destId="{7B75059B-19FD-475A-A95E-7E940D73D318}" srcOrd="0" destOrd="0" presId="urn:microsoft.com/office/officeart/2005/8/layout/vList2"/>
    <dgm:cxn modelId="{9077981B-2221-466E-922F-67E2E27D357C}" type="presOf" srcId="{3B30458B-4AFD-4A92-A326-13F22C446D47}" destId="{223E7E49-7E9E-42D9-857B-873EB3850B1C}" srcOrd="0" destOrd="0" presId="urn:microsoft.com/office/officeart/2005/8/layout/vList2"/>
    <dgm:cxn modelId="{1C8A9F03-6741-4D64-BD7D-13A65737CDA8}" srcId="{8BECA135-4A6E-4ADA-9CDC-EA8DB11A9F98}" destId="{D6743204-7CF8-4B46-A6C7-6BD676545657}" srcOrd="0" destOrd="0" parTransId="{3FA958B9-A91D-4F05-872A-1B77A417FAF8}" sibTransId="{E02A96B8-3228-4040-9970-0F320BA5F064}"/>
    <dgm:cxn modelId="{B4FEBF62-F0C0-477B-AB7F-3009169519F8}" type="presOf" srcId="{D5C5F665-82CA-4DE2-91E1-B2124BE89AE1}" destId="{5C0700D6-047A-4530-B07E-AF59C28B6C6A}" srcOrd="0" destOrd="0" presId="urn:microsoft.com/office/officeart/2005/8/layout/vList2"/>
    <dgm:cxn modelId="{6CD64FBA-0200-4CB5-B720-BB22F066DA59}" srcId="{8BECA135-4A6E-4ADA-9CDC-EA8DB11A9F98}" destId="{3B30458B-4AFD-4A92-A326-13F22C446D47}" srcOrd="2" destOrd="0" parTransId="{7C9B7A87-8D70-460D-9A91-D506039B48AF}" sibTransId="{C32F026D-3E6E-495D-9DCD-90C83C07532D}"/>
    <dgm:cxn modelId="{C849B273-4F74-408A-87CC-FB37FC94F790}" type="presParOf" srcId="{10F88BF8-BDD0-4384-AB37-CB34F1EF8141}" destId="{7B75059B-19FD-475A-A95E-7E940D73D318}" srcOrd="0" destOrd="0" presId="urn:microsoft.com/office/officeart/2005/8/layout/vList2"/>
    <dgm:cxn modelId="{76103644-B2D8-435D-B51F-BA2C37696C9E}" type="presParOf" srcId="{10F88BF8-BDD0-4384-AB37-CB34F1EF8141}" destId="{F59E7A1E-5701-4BCB-AEA4-9DE996AE4EA8}" srcOrd="1" destOrd="0" presId="urn:microsoft.com/office/officeart/2005/8/layout/vList2"/>
    <dgm:cxn modelId="{8E73B6AF-3D72-4CE6-9B68-97F6A7E380AA}" type="presParOf" srcId="{10F88BF8-BDD0-4384-AB37-CB34F1EF8141}" destId="{5C0700D6-047A-4530-B07E-AF59C28B6C6A}" srcOrd="2" destOrd="0" presId="urn:microsoft.com/office/officeart/2005/8/layout/vList2"/>
    <dgm:cxn modelId="{52A513FA-F8D4-4849-9E16-9837B4112442}" type="presParOf" srcId="{10F88BF8-BDD0-4384-AB37-CB34F1EF8141}" destId="{13092AE4-B2E4-4354-93B3-40CF8EAAD2B2}" srcOrd="3" destOrd="0" presId="urn:microsoft.com/office/officeart/2005/8/layout/vList2"/>
    <dgm:cxn modelId="{4C6A9B97-0FC8-485E-A75A-91F2E5E76E57}" type="presParOf" srcId="{10F88BF8-BDD0-4384-AB37-CB34F1EF8141}" destId="{223E7E49-7E9E-42D9-857B-873EB3850B1C}" srcOrd="4" destOrd="0" presId="urn:microsoft.com/office/officeart/2005/8/layout/vList2"/>
    <dgm:cxn modelId="{DF278700-3855-4EAA-BDA1-749167F5E8D1}" type="presParOf" srcId="{10F88BF8-BDD0-4384-AB37-CB34F1EF8141}" destId="{61C1C692-0065-46CE-81CF-0240D8951CA7}" srcOrd="5" destOrd="0" presId="urn:microsoft.com/office/officeart/2005/8/layout/vList2"/>
    <dgm:cxn modelId="{94399BBD-0095-44D4-BC0F-BBD3BA1E2FDB}" type="presParOf" srcId="{10F88BF8-BDD0-4384-AB37-CB34F1EF8141}" destId="{AA11887F-1BCC-4677-9C41-86BA2A7FCF89}"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AD9CA7-A8A1-4AEA-9EF7-80C006991576}">
      <dsp:nvSpPr>
        <dsp:cNvPr id="0" name=""/>
        <dsp:cNvSpPr/>
      </dsp:nvSpPr>
      <dsp:spPr>
        <a:xfrm rot="5400000">
          <a:off x="-221951" y="223738"/>
          <a:ext cx="1479674" cy="1035771"/>
        </a:xfrm>
        <a:prstGeom prst="chevron">
          <a:avLst/>
        </a:prstGeom>
        <a:solidFill>
          <a:schemeClr val="accent2">
            <a:hueOff val="0"/>
            <a:satOff val="0"/>
            <a:lumOff val="0"/>
            <a:alphaOff val="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Mild to moderate</a:t>
          </a:r>
          <a:endParaRPr lang="en-US" sz="1500" kern="1200" dirty="0"/>
        </a:p>
      </dsp:txBody>
      <dsp:txXfrm rot="5400000">
        <a:off x="-221951" y="223738"/>
        <a:ext cx="1479674" cy="1035771"/>
      </dsp:txXfrm>
    </dsp:sp>
    <dsp:sp modelId="{7011288C-8039-4A16-8ED8-274BB89BE42F}">
      <dsp:nvSpPr>
        <dsp:cNvPr id="0" name=""/>
        <dsp:cNvSpPr/>
      </dsp:nvSpPr>
      <dsp:spPr>
        <a:xfrm rot="5400000">
          <a:off x="3923191" y="-2885632"/>
          <a:ext cx="961788" cy="673662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Local lymphadenopathy</a:t>
          </a:r>
          <a:endParaRPr lang="en-US" sz="1800" kern="1200" dirty="0"/>
        </a:p>
        <a:p>
          <a:pPr marL="171450" lvl="1" indent="-171450" algn="l" defTabSz="800100">
            <a:lnSpc>
              <a:spcPct val="90000"/>
            </a:lnSpc>
            <a:spcBef>
              <a:spcPct val="0"/>
            </a:spcBef>
            <a:spcAft>
              <a:spcPct val="15000"/>
            </a:spcAft>
            <a:buChar char="••"/>
          </a:pPr>
          <a:r>
            <a:rPr lang="en-US" sz="1800" kern="1200" dirty="0" smtClean="0"/>
            <a:t>slight elevation in temperature</a:t>
          </a:r>
          <a:endParaRPr lang="en-IN" sz="1800" kern="1200" dirty="0"/>
        </a:p>
      </dsp:txBody>
      <dsp:txXfrm rot="5400000">
        <a:off x="3923191" y="-2885632"/>
        <a:ext cx="961788" cy="6736628"/>
      </dsp:txXfrm>
    </dsp:sp>
    <dsp:sp modelId="{CCAC9808-CA50-4DB0-8E0D-7C3E22A91839}">
      <dsp:nvSpPr>
        <dsp:cNvPr id="0" name=""/>
        <dsp:cNvSpPr/>
      </dsp:nvSpPr>
      <dsp:spPr>
        <a:xfrm rot="5400000">
          <a:off x="-221951" y="1507764"/>
          <a:ext cx="1479674" cy="1035771"/>
        </a:xfrm>
        <a:prstGeom prst="chevron">
          <a:avLst/>
        </a:prstGeom>
        <a:solidFill>
          <a:schemeClr val="accent2">
            <a:hueOff val="953895"/>
            <a:satOff val="-21764"/>
            <a:lumOff val="8039"/>
            <a:alphaOff val="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Severe </a:t>
          </a:r>
          <a:endParaRPr lang="en-US" sz="1500" kern="1200" dirty="0"/>
        </a:p>
      </dsp:txBody>
      <dsp:txXfrm rot="5400000">
        <a:off x="-221951" y="1507764"/>
        <a:ext cx="1479674" cy="1035771"/>
      </dsp:txXfrm>
    </dsp:sp>
    <dsp:sp modelId="{5EF30ADF-C0FF-4FA2-84F0-1C0BBBA18DF2}">
      <dsp:nvSpPr>
        <dsp:cNvPr id="0" name=""/>
        <dsp:cNvSpPr/>
      </dsp:nvSpPr>
      <dsp:spPr>
        <a:xfrm rot="5400000">
          <a:off x="3923191" y="-1601607"/>
          <a:ext cx="961788" cy="673662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high fever, </a:t>
          </a:r>
          <a:endParaRPr lang="en-US" sz="1800" kern="1200" dirty="0"/>
        </a:p>
        <a:p>
          <a:pPr marL="171450" lvl="1" indent="-171450" algn="l" defTabSz="800100">
            <a:lnSpc>
              <a:spcPct val="90000"/>
            </a:lnSpc>
            <a:spcBef>
              <a:spcPct val="0"/>
            </a:spcBef>
            <a:spcAft>
              <a:spcPct val="15000"/>
            </a:spcAft>
            <a:buChar char="••"/>
          </a:pPr>
          <a:r>
            <a:rPr lang="en-US" sz="1800" kern="1200" dirty="0" smtClean="0"/>
            <a:t>increased pulse rate, leukocytosis, </a:t>
          </a:r>
          <a:endParaRPr lang="en-US" sz="1800" kern="1200" dirty="0"/>
        </a:p>
        <a:p>
          <a:pPr marL="171450" lvl="1" indent="-171450" algn="l" defTabSz="800100">
            <a:lnSpc>
              <a:spcPct val="90000"/>
            </a:lnSpc>
            <a:spcBef>
              <a:spcPct val="0"/>
            </a:spcBef>
            <a:spcAft>
              <a:spcPct val="15000"/>
            </a:spcAft>
            <a:buChar char="••"/>
          </a:pPr>
          <a:r>
            <a:rPr lang="en-US" sz="1800" kern="1200" dirty="0" smtClean="0"/>
            <a:t>loss of appetite, and general lassitude</a:t>
          </a:r>
          <a:endParaRPr lang="en-US" sz="1800" kern="1200" dirty="0"/>
        </a:p>
      </dsp:txBody>
      <dsp:txXfrm rot="5400000">
        <a:off x="3923191" y="-1601607"/>
        <a:ext cx="961788" cy="6736628"/>
      </dsp:txXfrm>
    </dsp:sp>
    <dsp:sp modelId="{AAB832EB-E17B-4F95-BB72-11752D9943CA}">
      <dsp:nvSpPr>
        <dsp:cNvPr id="0" name=""/>
        <dsp:cNvSpPr/>
      </dsp:nvSpPr>
      <dsp:spPr>
        <a:xfrm rot="5400000">
          <a:off x="-221951" y="2791789"/>
          <a:ext cx="1479674" cy="1035771"/>
        </a:xfrm>
        <a:prstGeom prst="chevron">
          <a:avLst/>
        </a:prstGeom>
        <a:solidFill>
          <a:schemeClr val="accent2">
            <a:hueOff val="1907790"/>
            <a:satOff val="-43528"/>
            <a:lumOff val="16079"/>
            <a:alphaOff val="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Also include…</a:t>
          </a:r>
          <a:endParaRPr lang="en-US" sz="1500" kern="1200" dirty="0"/>
        </a:p>
      </dsp:txBody>
      <dsp:txXfrm rot="5400000">
        <a:off x="-221951" y="2791789"/>
        <a:ext cx="1479674" cy="1035771"/>
      </dsp:txXfrm>
    </dsp:sp>
    <dsp:sp modelId="{6A9A067C-9911-4F9F-8A2D-F8D659E33ECA}">
      <dsp:nvSpPr>
        <dsp:cNvPr id="0" name=""/>
        <dsp:cNvSpPr/>
      </dsp:nvSpPr>
      <dsp:spPr>
        <a:xfrm rot="5400000">
          <a:off x="3923191" y="-317581"/>
          <a:ext cx="961788" cy="673662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Insomnia, constipation,</a:t>
          </a:r>
          <a:endParaRPr lang="en-US" sz="1800" kern="1200" dirty="0"/>
        </a:p>
        <a:p>
          <a:pPr marL="171450" lvl="1" indent="-171450" algn="l" defTabSz="800100">
            <a:lnSpc>
              <a:spcPct val="90000"/>
            </a:lnSpc>
            <a:spcBef>
              <a:spcPct val="0"/>
            </a:spcBef>
            <a:spcAft>
              <a:spcPct val="15000"/>
            </a:spcAft>
            <a:buChar char="••"/>
          </a:pPr>
          <a:r>
            <a:rPr lang="en-US" sz="1800" kern="1200" dirty="0" smtClean="0"/>
            <a:t>gastrointestinal disorders, </a:t>
          </a:r>
          <a:endParaRPr lang="en-US" sz="1800" kern="1200" dirty="0"/>
        </a:p>
        <a:p>
          <a:pPr marL="171450" lvl="1" indent="-171450" algn="l" defTabSz="800100">
            <a:lnSpc>
              <a:spcPct val="90000"/>
            </a:lnSpc>
            <a:spcBef>
              <a:spcPct val="0"/>
            </a:spcBef>
            <a:spcAft>
              <a:spcPct val="15000"/>
            </a:spcAft>
            <a:buChar char="••"/>
          </a:pPr>
          <a:r>
            <a:rPr lang="en-US" sz="1800" kern="1200" dirty="0" smtClean="0"/>
            <a:t>headache, and mental depression</a:t>
          </a:r>
          <a:endParaRPr lang="en-US" sz="1800" kern="1200" dirty="0"/>
        </a:p>
      </dsp:txBody>
      <dsp:txXfrm rot="5400000">
        <a:off x="3923191" y="-317581"/>
        <a:ext cx="961788" cy="673662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863D73-9005-4C02-93AE-1987A03626C3}">
      <dsp:nvSpPr>
        <dsp:cNvPr id="0" name=""/>
        <dsp:cNvSpPr/>
      </dsp:nvSpPr>
      <dsp:spPr>
        <a:xfrm>
          <a:off x="0" y="75034"/>
          <a:ext cx="7772400" cy="73636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IN" sz="1900" kern="1200" smtClean="0"/>
            <a:t>The lesion starts as:</a:t>
          </a:r>
          <a:endParaRPr lang="en-IN" sz="1900" kern="1200"/>
        </a:p>
      </dsp:txBody>
      <dsp:txXfrm>
        <a:off x="0" y="75034"/>
        <a:ext cx="7772400" cy="736368"/>
      </dsp:txXfrm>
    </dsp:sp>
    <dsp:sp modelId="{F00F75E3-E9D0-436A-9014-630F1A42556B}">
      <dsp:nvSpPr>
        <dsp:cNvPr id="0" name=""/>
        <dsp:cNvSpPr/>
      </dsp:nvSpPr>
      <dsp:spPr>
        <a:xfrm>
          <a:off x="0" y="866122"/>
          <a:ext cx="7772400" cy="736368"/>
        </a:xfrm>
        <a:prstGeom prst="roundRect">
          <a:avLst/>
        </a:prstGeom>
        <a:solidFill>
          <a:schemeClr val="accent3">
            <a:hueOff val="-353548"/>
            <a:satOff val="1606"/>
            <a:lumOff val="-186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1. Erosion of the tip of the interdental papilla</a:t>
          </a:r>
          <a:endParaRPr lang="en-IN" sz="1900" kern="1200"/>
        </a:p>
      </dsp:txBody>
      <dsp:txXfrm>
        <a:off x="0" y="866122"/>
        <a:ext cx="7772400" cy="736368"/>
      </dsp:txXfrm>
    </dsp:sp>
    <dsp:sp modelId="{BEC3D15B-C42A-454D-9D4D-94AD63EC4897}">
      <dsp:nvSpPr>
        <dsp:cNvPr id="0" name=""/>
        <dsp:cNvSpPr/>
      </dsp:nvSpPr>
      <dsp:spPr>
        <a:xfrm>
          <a:off x="0" y="1657211"/>
          <a:ext cx="7772400" cy="736368"/>
        </a:xfrm>
        <a:prstGeom prst="roundRect">
          <a:avLst/>
        </a:prstGeom>
        <a:solidFill>
          <a:schemeClr val="accent3">
            <a:hueOff val="-707096"/>
            <a:satOff val="3212"/>
            <a:lumOff val="-372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2. The lesion involving all of the papilla and also involving the </a:t>
          </a:r>
          <a:r>
            <a:rPr lang="en-IN" sz="1900" kern="1200" smtClean="0"/>
            <a:t>marginal gingiva</a:t>
          </a:r>
          <a:endParaRPr lang="en-IN" sz="1900" kern="1200"/>
        </a:p>
      </dsp:txBody>
      <dsp:txXfrm>
        <a:off x="0" y="1657211"/>
        <a:ext cx="7772400" cy="736368"/>
      </dsp:txXfrm>
    </dsp:sp>
    <dsp:sp modelId="{E30E5887-4F7F-4C27-B2F5-D9098B8FADBE}">
      <dsp:nvSpPr>
        <dsp:cNvPr id="0" name=""/>
        <dsp:cNvSpPr/>
      </dsp:nvSpPr>
      <dsp:spPr>
        <a:xfrm>
          <a:off x="0" y="2448300"/>
          <a:ext cx="7772400" cy="736368"/>
        </a:xfrm>
        <a:prstGeom prst="roundRect">
          <a:avLst/>
        </a:prstGeom>
        <a:solidFill>
          <a:schemeClr val="accent3">
            <a:hueOff val="-1060644"/>
            <a:satOff val="4819"/>
            <a:lumOff val="-55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3. The attached gingiva also gets involved</a:t>
          </a:r>
          <a:endParaRPr lang="en-IN" sz="1900" kern="1200"/>
        </a:p>
      </dsp:txBody>
      <dsp:txXfrm>
        <a:off x="0" y="2448300"/>
        <a:ext cx="7772400" cy="736368"/>
      </dsp:txXfrm>
    </dsp:sp>
    <dsp:sp modelId="{7E41DCD2-81F9-41F4-B5D1-85DB71E13E4D}">
      <dsp:nvSpPr>
        <dsp:cNvPr id="0" name=""/>
        <dsp:cNvSpPr/>
      </dsp:nvSpPr>
      <dsp:spPr>
        <a:xfrm>
          <a:off x="0" y="3239389"/>
          <a:ext cx="7772400" cy="736368"/>
        </a:xfrm>
        <a:prstGeom prst="roundRect">
          <a:avLst/>
        </a:prstGeom>
        <a:solidFill>
          <a:schemeClr val="accent3">
            <a:hueOff val="-1414192"/>
            <a:satOff val="6425"/>
            <a:lumOff val="-745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4. Exposure of the bone with complete loss of interdental papilla, marginal gingiva and the attached gingiva</a:t>
          </a:r>
          <a:endParaRPr lang="en-IN" sz="1900" kern="1200"/>
        </a:p>
      </dsp:txBody>
      <dsp:txXfrm>
        <a:off x="0" y="3239389"/>
        <a:ext cx="7772400" cy="73636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B5F8BB-DB23-4A6B-9E87-B68254EEB21C}">
      <dsp:nvSpPr>
        <dsp:cNvPr id="0" name=""/>
        <dsp:cNvSpPr/>
      </dsp:nvSpPr>
      <dsp:spPr>
        <a:xfrm>
          <a:off x="0" y="124055"/>
          <a:ext cx="7772400" cy="4913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smtClean="0"/>
            <a:t>Stage 1: necrosis of the tip of the interdental papilla (93%)</a:t>
          </a:r>
          <a:endParaRPr lang="en-IN" sz="2100" kern="1200"/>
        </a:p>
      </dsp:txBody>
      <dsp:txXfrm>
        <a:off x="0" y="124055"/>
        <a:ext cx="7772400" cy="491399"/>
      </dsp:txXfrm>
    </dsp:sp>
    <dsp:sp modelId="{4CCA52F9-26BE-490F-8132-420B89944E23}">
      <dsp:nvSpPr>
        <dsp:cNvPr id="0" name=""/>
        <dsp:cNvSpPr/>
      </dsp:nvSpPr>
      <dsp:spPr>
        <a:xfrm>
          <a:off x="0" y="675935"/>
          <a:ext cx="7772400" cy="491399"/>
        </a:xfrm>
        <a:prstGeom prst="roundRect">
          <a:avLst/>
        </a:prstGeom>
        <a:solidFill>
          <a:schemeClr val="accent2">
            <a:hueOff val="317965"/>
            <a:satOff val="-7255"/>
            <a:lumOff val="268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smtClean="0"/>
            <a:t>Stage 2: necrosis of the entire papilla (19%)</a:t>
          </a:r>
          <a:endParaRPr lang="en-IN" sz="2100" kern="1200"/>
        </a:p>
      </dsp:txBody>
      <dsp:txXfrm>
        <a:off x="0" y="675935"/>
        <a:ext cx="7772400" cy="491399"/>
      </dsp:txXfrm>
    </dsp:sp>
    <dsp:sp modelId="{BF4BB777-969D-49EC-AEE5-AE37505B5D56}">
      <dsp:nvSpPr>
        <dsp:cNvPr id="0" name=""/>
        <dsp:cNvSpPr/>
      </dsp:nvSpPr>
      <dsp:spPr>
        <a:xfrm>
          <a:off x="0" y="1227815"/>
          <a:ext cx="7772400" cy="491399"/>
        </a:xfrm>
        <a:prstGeom prst="roundRect">
          <a:avLst/>
        </a:prstGeom>
        <a:solidFill>
          <a:schemeClr val="accent2">
            <a:hueOff val="635930"/>
            <a:satOff val="-14509"/>
            <a:lumOff val="536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smtClean="0"/>
            <a:t>Stage 3: necrosis extending to the marginal gingiva (21%)</a:t>
          </a:r>
          <a:endParaRPr lang="en-IN" sz="2100" kern="1200"/>
        </a:p>
      </dsp:txBody>
      <dsp:txXfrm>
        <a:off x="0" y="1227815"/>
        <a:ext cx="7772400" cy="491399"/>
      </dsp:txXfrm>
    </dsp:sp>
    <dsp:sp modelId="{AC59EEA2-831C-44F1-8B3A-DD880C496F22}">
      <dsp:nvSpPr>
        <dsp:cNvPr id="0" name=""/>
        <dsp:cNvSpPr/>
      </dsp:nvSpPr>
      <dsp:spPr>
        <a:xfrm>
          <a:off x="0" y="1779695"/>
          <a:ext cx="7772400" cy="491399"/>
        </a:xfrm>
        <a:prstGeom prst="round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smtClean="0"/>
            <a:t>Stage 4: necrosis of the attached gingiva (1%)</a:t>
          </a:r>
          <a:endParaRPr lang="en-IN" sz="2100" kern="1200"/>
        </a:p>
      </dsp:txBody>
      <dsp:txXfrm>
        <a:off x="0" y="1779695"/>
        <a:ext cx="7772400" cy="491399"/>
      </dsp:txXfrm>
    </dsp:sp>
    <dsp:sp modelId="{3674F4B2-21CE-4204-8D22-0AF36656E67D}">
      <dsp:nvSpPr>
        <dsp:cNvPr id="0" name=""/>
        <dsp:cNvSpPr/>
      </dsp:nvSpPr>
      <dsp:spPr>
        <a:xfrm>
          <a:off x="0" y="2331575"/>
          <a:ext cx="7772400" cy="491399"/>
        </a:xfrm>
        <a:prstGeom prst="roundRect">
          <a:avLst/>
        </a:prstGeom>
        <a:solidFill>
          <a:schemeClr val="accent2">
            <a:hueOff val="1271860"/>
            <a:satOff val="-29019"/>
            <a:lumOff val="107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smtClean="0"/>
            <a:t>Stage 5: necrosis involving the buccal and labial mucosa (6%)</a:t>
          </a:r>
          <a:endParaRPr lang="en-IN" sz="2100" kern="1200"/>
        </a:p>
      </dsp:txBody>
      <dsp:txXfrm>
        <a:off x="0" y="2331575"/>
        <a:ext cx="7772400" cy="491399"/>
      </dsp:txXfrm>
    </dsp:sp>
    <dsp:sp modelId="{7A0FC636-4F5A-4FBF-8DD2-506E1D38969B}">
      <dsp:nvSpPr>
        <dsp:cNvPr id="0" name=""/>
        <dsp:cNvSpPr/>
      </dsp:nvSpPr>
      <dsp:spPr>
        <a:xfrm>
          <a:off x="0" y="2883456"/>
          <a:ext cx="7772400" cy="491399"/>
        </a:xfrm>
        <a:prstGeom prst="roundRect">
          <a:avLst/>
        </a:prstGeom>
        <a:solidFill>
          <a:schemeClr val="accent2">
            <a:hueOff val="1589825"/>
            <a:satOff val="-36273"/>
            <a:lumOff val="1339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smtClean="0"/>
            <a:t>Stage 6: necrosis exposing alveolar bone (1%)</a:t>
          </a:r>
          <a:endParaRPr lang="en-IN" sz="2100" kern="1200"/>
        </a:p>
      </dsp:txBody>
      <dsp:txXfrm>
        <a:off x="0" y="2883456"/>
        <a:ext cx="7772400" cy="491399"/>
      </dsp:txXfrm>
    </dsp:sp>
    <dsp:sp modelId="{3B00C6A3-F2E0-4502-88CC-C484B22EC2DB}">
      <dsp:nvSpPr>
        <dsp:cNvPr id="0" name=""/>
        <dsp:cNvSpPr/>
      </dsp:nvSpPr>
      <dsp:spPr>
        <a:xfrm>
          <a:off x="0" y="3435336"/>
          <a:ext cx="7772400" cy="491399"/>
        </a:xfrm>
        <a:prstGeom prst="roundRect">
          <a:avLst/>
        </a:prstGeom>
        <a:solidFill>
          <a:schemeClr val="accent2">
            <a:hueOff val="1907790"/>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smtClean="0"/>
            <a:t>Stage 7: necrosis perforating skin of the cheek (0%)</a:t>
          </a:r>
          <a:endParaRPr lang="en-IN" sz="2100" kern="1200"/>
        </a:p>
      </dsp:txBody>
      <dsp:txXfrm>
        <a:off x="0" y="3435336"/>
        <a:ext cx="7772400" cy="49139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53C1B3-D08D-4D1D-87A2-63EA3C3F91BF}">
      <dsp:nvSpPr>
        <dsp:cNvPr id="0" name=""/>
        <dsp:cNvSpPr/>
      </dsp:nvSpPr>
      <dsp:spPr>
        <a:xfrm>
          <a:off x="3643" y="1301764"/>
          <a:ext cx="1396603" cy="526980"/>
        </a:xfrm>
        <a:prstGeom prst="rect">
          <a:avLst/>
        </a:prstGeom>
        <a:blipFill rotWithShape="0">
          <a:blip xmlns:r="http://schemas.openxmlformats.org/officeDocument/2006/relationships" r:embed="rId1">
            <a:duotone>
              <a:schemeClr val="accent4">
                <a:hueOff val="0"/>
                <a:satOff val="0"/>
                <a:lumOff val="0"/>
                <a:alphaOff val="0"/>
                <a:shade val="36000"/>
                <a:satMod val="120000"/>
              </a:schemeClr>
              <a:schemeClr val="accent4">
                <a:hueOff val="0"/>
                <a:satOff val="0"/>
                <a:lumOff val="0"/>
                <a:alphaOff val="0"/>
                <a:tint val="40000"/>
              </a:schemeClr>
            </a:duotone>
          </a:blip>
          <a:tile tx="0" ty="0" sx="60000" sy="59000" flip="none" algn="tl"/>
        </a:blipFill>
        <a:ln w="6350" cap="flat" cmpd="sng" algn="ctr">
          <a:solidFill>
            <a:schemeClr val="accent4">
              <a:hueOff val="0"/>
              <a:satOff val="0"/>
              <a:lumOff val="0"/>
              <a:alphaOff val="0"/>
            </a:schemeClr>
          </a:solidFill>
          <a:prstDash val="solid"/>
        </a:ln>
        <a:effectLst>
          <a:softEdge rad="12700"/>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en-US" sz="1500" kern="1200" smtClean="0"/>
            <a:t>Stage 1 </a:t>
          </a:r>
          <a:endParaRPr lang="en-IN" sz="1500" kern="1200"/>
        </a:p>
      </dsp:txBody>
      <dsp:txXfrm>
        <a:off x="3643" y="1301764"/>
        <a:ext cx="1396603" cy="526980"/>
      </dsp:txXfrm>
    </dsp:sp>
    <dsp:sp modelId="{B93DD8B3-C82E-457A-BB1E-185DB5CDDC14}">
      <dsp:nvSpPr>
        <dsp:cNvPr id="0" name=""/>
        <dsp:cNvSpPr/>
      </dsp:nvSpPr>
      <dsp:spPr>
        <a:xfrm>
          <a:off x="3643" y="1828744"/>
          <a:ext cx="1396603" cy="1647000"/>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ln>
        <a:effectLst>
          <a:softEdge rad="12700"/>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smtClean="0"/>
            <a:t>NUG, </a:t>
          </a:r>
          <a:endParaRPr lang="en-IN" sz="1500" kern="1200"/>
        </a:p>
      </dsp:txBody>
      <dsp:txXfrm>
        <a:off x="3643" y="1828744"/>
        <a:ext cx="1396603" cy="1647000"/>
      </dsp:txXfrm>
    </dsp:sp>
    <dsp:sp modelId="{6D6C87DA-54F6-4E79-9E37-E5904CFCEBA6}">
      <dsp:nvSpPr>
        <dsp:cNvPr id="0" name=""/>
        <dsp:cNvSpPr/>
      </dsp:nvSpPr>
      <dsp:spPr>
        <a:xfrm>
          <a:off x="1595770" y="1301764"/>
          <a:ext cx="1396603" cy="526980"/>
        </a:xfrm>
        <a:prstGeom prst="rect">
          <a:avLst/>
        </a:prstGeom>
        <a:blipFill rotWithShape="0">
          <a:blip xmlns:r="http://schemas.openxmlformats.org/officeDocument/2006/relationships" r:embed="rId1">
            <a:duotone>
              <a:schemeClr val="accent4">
                <a:hueOff val="5105759"/>
                <a:satOff val="-5996"/>
                <a:lumOff val="2304"/>
                <a:alphaOff val="0"/>
                <a:shade val="36000"/>
                <a:satMod val="120000"/>
              </a:schemeClr>
              <a:schemeClr val="accent4">
                <a:hueOff val="5105759"/>
                <a:satOff val="-5996"/>
                <a:lumOff val="2304"/>
                <a:alphaOff val="0"/>
                <a:tint val="40000"/>
              </a:schemeClr>
            </a:duotone>
          </a:blip>
          <a:tile tx="0" ty="0" sx="60000" sy="59000" flip="none" algn="tl"/>
        </a:blipFill>
        <a:ln w="6350" cap="flat" cmpd="sng" algn="ctr">
          <a:solidFill>
            <a:schemeClr val="accent4">
              <a:hueOff val="5105759"/>
              <a:satOff val="-5996"/>
              <a:lumOff val="2304"/>
              <a:alphaOff val="0"/>
            </a:schemeClr>
          </a:solidFill>
          <a:prstDash val="solid"/>
        </a:ln>
        <a:effectLst>
          <a:softEdge rad="12700"/>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en-US" sz="1500" kern="1200" smtClean="0"/>
            <a:t>Stage 2 </a:t>
          </a:r>
          <a:endParaRPr lang="en-IN" sz="1500" kern="1200"/>
        </a:p>
      </dsp:txBody>
      <dsp:txXfrm>
        <a:off x="1595770" y="1301764"/>
        <a:ext cx="1396603" cy="526980"/>
      </dsp:txXfrm>
    </dsp:sp>
    <dsp:sp modelId="{19F6E114-9298-4ECC-9987-BB67EA292A15}">
      <dsp:nvSpPr>
        <dsp:cNvPr id="0" name=""/>
        <dsp:cNvSpPr/>
      </dsp:nvSpPr>
      <dsp:spPr>
        <a:xfrm>
          <a:off x="1595770" y="1828744"/>
          <a:ext cx="1396603" cy="1647000"/>
        </a:xfrm>
        <a:prstGeom prst="rect">
          <a:avLst/>
        </a:prstGeom>
        <a:solidFill>
          <a:schemeClr val="accent4">
            <a:tint val="40000"/>
            <a:alpha val="90000"/>
            <a:hueOff val="5164614"/>
            <a:satOff val="-2812"/>
            <a:lumOff val="368"/>
            <a:alphaOff val="0"/>
          </a:schemeClr>
        </a:solidFill>
        <a:ln w="6350" cap="flat" cmpd="sng" algn="ctr">
          <a:solidFill>
            <a:schemeClr val="accent4">
              <a:tint val="40000"/>
              <a:alpha val="90000"/>
              <a:hueOff val="5164614"/>
              <a:satOff val="-2812"/>
              <a:lumOff val="368"/>
              <a:alphaOff val="0"/>
            </a:schemeClr>
          </a:solidFill>
          <a:prstDash val="solid"/>
        </a:ln>
        <a:effectLst>
          <a:softEdge rad="12700"/>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smtClean="0"/>
            <a:t>either NUG or NUP because attachment loss may have occurred,</a:t>
          </a:r>
          <a:endParaRPr lang="en-IN" sz="1500" kern="1200"/>
        </a:p>
      </dsp:txBody>
      <dsp:txXfrm>
        <a:off x="1595770" y="1828744"/>
        <a:ext cx="1396603" cy="1647000"/>
      </dsp:txXfrm>
    </dsp:sp>
    <dsp:sp modelId="{C5DEC137-3696-4429-867A-9E5D31CB32B2}">
      <dsp:nvSpPr>
        <dsp:cNvPr id="0" name=""/>
        <dsp:cNvSpPr/>
      </dsp:nvSpPr>
      <dsp:spPr>
        <a:xfrm>
          <a:off x="3187898" y="1301764"/>
          <a:ext cx="1396603" cy="526980"/>
        </a:xfrm>
        <a:prstGeom prst="rect">
          <a:avLst/>
        </a:prstGeom>
        <a:blipFill rotWithShape="0">
          <a:blip xmlns:r="http://schemas.openxmlformats.org/officeDocument/2006/relationships" r:embed="rId1">
            <a:duotone>
              <a:schemeClr val="accent4">
                <a:hueOff val="10211518"/>
                <a:satOff val="-11993"/>
                <a:lumOff val="4608"/>
                <a:alphaOff val="0"/>
                <a:shade val="36000"/>
                <a:satMod val="120000"/>
              </a:schemeClr>
              <a:schemeClr val="accent4">
                <a:hueOff val="10211518"/>
                <a:satOff val="-11993"/>
                <a:lumOff val="4608"/>
                <a:alphaOff val="0"/>
                <a:tint val="40000"/>
              </a:schemeClr>
            </a:duotone>
          </a:blip>
          <a:tile tx="0" ty="0" sx="60000" sy="59000" flip="none" algn="tl"/>
        </a:blipFill>
        <a:ln w="6350" cap="flat" cmpd="sng" algn="ctr">
          <a:solidFill>
            <a:schemeClr val="accent4">
              <a:hueOff val="10211518"/>
              <a:satOff val="-11993"/>
              <a:lumOff val="4608"/>
              <a:alphaOff val="0"/>
            </a:schemeClr>
          </a:solidFill>
          <a:prstDash val="solid"/>
        </a:ln>
        <a:effectLst>
          <a:softEdge rad="12700"/>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en-US" sz="1500" kern="1200" smtClean="0"/>
            <a:t>Stages 3 and 4 </a:t>
          </a:r>
          <a:endParaRPr lang="en-IN" sz="1500" kern="1200"/>
        </a:p>
      </dsp:txBody>
      <dsp:txXfrm>
        <a:off x="3187898" y="1301764"/>
        <a:ext cx="1396603" cy="526980"/>
      </dsp:txXfrm>
    </dsp:sp>
    <dsp:sp modelId="{5B909BB9-8D9A-4B84-A0FF-873E1D08EBF0}">
      <dsp:nvSpPr>
        <dsp:cNvPr id="0" name=""/>
        <dsp:cNvSpPr/>
      </dsp:nvSpPr>
      <dsp:spPr>
        <a:xfrm>
          <a:off x="3187898" y="1828744"/>
          <a:ext cx="1396603" cy="1647000"/>
        </a:xfrm>
        <a:prstGeom prst="rect">
          <a:avLst/>
        </a:prstGeom>
        <a:solidFill>
          <a:schemeClr val="accent4">
            <a:tint val="40000"/>
            <a:alpha val="90000"/>
            <a:hueOff val="10329229"/>
            <a:satOff val="-5624"/>
            <a:lumOff val="737"/>
            <a:alphaOff val="0"/>
          </a:schemeClr>
        </a:solidFill>
        <a:ln w="6350" cap="flat" cmpd="sng" algn="ctr">
          <a:solidFill>
            <a:schemeClr val="accent4">
              <a:tint val="40000"/>
              <a:alpha val="90000"/>
              <a:hueOff val="10329229"/>
              <a:satOff val="-5624"/>
              <a:lumOff val="737"/>
              <a:alphaOff val="0"/>
            </a:schemeClr>
          </a:solidFill>
          <a:prstDash val="solid"/>
        </a:ln>
        <a:effectLst>
          <a:softEdge rad="12700"/>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smtClean="0"/>
            <a:t>NUP, </a:t>
          </a:r>
          <a:endParaRPr lang="en-IN" sz="1500" kern="1200"/>
        </a:p>
      </dsp:txBody>
      <dsp:txXfrm>
        <a:off x="3187898" y="1828744"/>
        <a:ext cx="1396603" cy="1647000"/>
      </dsp:txXfrm>
    </dsp:sp>
    <dsp:sp modelId="{148907F0-67D6-4E32-8A6C-8259FE648026}">
      <dsp:nvSpPr>
        <dsp:cNvPr id="0" name=""/>
        <dsp:cNvSpPr/>
      </dsp:nvSpPr>
      <dsp:spPr>
        <a:xfrm>
          <a:off x="4780026" y="1301764"/>
          <a:ext cx="1396603" cy="526980"/>
        </a:xfrm>
        <a:prstGeom prst="rect">
          <a:avLst/>
        </a:prstGeom>
        <a:blipFill rotWithShape="0">
          <a:blip xmlns:r="http://schemas.openxmlformats.org/officeDocument/2006/relationships" r:embed="rId1">
            <a:duotone>
              <a:schemeClr val="accent4">
                <a:hueOff val="15317278"/>
                <a:satOff val="-17989"/>
                <a:lumOff val="6912"/>
                <a:alphaOff val="0"/>
                <a:shade val="36000"/>
                <a:satMod val="120000"/>
              </a:schemeClr>
              <a:schemeClr val="accent4">
                <a:hueOff val="15317278"/>
                <a:satOff val="-17989"/>
                <a:lumOff val="6912"/>
                <a:alphaOff val="0"/>
                <a:tint val="40000"/>
              </a:schemeClr>
            </a:duotone>
          </a:blip>
          <a:tile tx="0" ty="0" sx="60000" sy="59000" flip="none" algn="tl"/>
        </a:blipFill>
        <a:ln w="6350" cap="flat" cmpd="sng" algn="ctr">
          <a:solidFill>
            <a:schemeClr val="accent4">
              <a:hueOff val="15317278"/>
              <a:satOff val="-17989"/>
              <a:lumOff val="6912"/>
              <a:alphaOff val="0"/>
            </a:schemeClr>
          </a:solidFill>
          <a:prstDash val="solid"/>
        </a:ln>
        <a:effectLst>
          <a:softEdge rad="12700"/>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en-US" sz="1500" kern="1200" smtClean="0"/>
            <a:t>Stages 5 and 6 </a:t>
          </a:r>
          <a:endParaRPr lang="en-IN" sz="1500" kern="1200"/>
        </a:p>
      </dsp:txBody>
      <dsp:txXfrm>
        <a:off x="4780026" y="1301764"/>
        <a:ext cx="1396603" cy="526980"/>
      </dsp:txXfrm>
    </dsp:sp>
    <dsp:sp modelId="{11639134-62CB-46F0-B744-ED7329C4B188}">
      <dsp:nvSpPr>
        <dsp:cNvPr id="0" name=""/>
        <dsp:cNvSpPr/>
      </dsp:nvSpPr>
      <dsp:spPr>
        <a:xfrm>
          <a:off x="4780026" y="1828744"/>
          <a:ext cx="1396603" cy="1647000"/>
        </a:xfrm>
        <a:prstGeom prst="rect">
          <a:avLst/>
        </a:prstGeom>
        <a:solidFill>
          <a:schemeClr val="accent4">
            <a:tint val="40000"/>
            <a:alpha val="90000"/>
            <a:hueOff val="15493843"/>
            <a:satOff val="-8436"/>
            <a:lumOff val="1105"/>
            <a:alphaOff val="0"/>
          </a:schemeClr>
        </a:solidFill>
        <a:ln w="6350" cap="flat" cmpd="sng" algn="ctr">
          <a:solidFill>
            <a:schemeClr val="accent4">
              <a:tint val="40000"/>
              <a:alpha val="90000"/>
              <a:hueOff val="15493843"/>
              <a:satOff val="-8436"/>
              <a:lumOff val="1105"/>
              <a:alphaOff val="0"/>
            </a:schemeClr>
          </a:solidFill>
          <a:prstDash val="solid"/>
        </a:ln>
        <a:effectLst>
          <a:softEdge rad="12700"/>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smtClean="0"/>
            <a:t>necrotizing stomatitis,</a:t>
          </a:r>
          <a:endParaRPr lang="en-IN" sz="1500" kern="1200"/>
        </a:p>
      </dsp:txBody>
      <dsp:txXfrm>
        <a:off x="4780026" y="1828744"/>
        <a:ext cx="1396603" cy="1647000"/>
      </dsp:txXfrm>
    </dsp:sp>
    <dsp:sp modelId="{02F60946-E246-4892-989F-F7D9A5DFC67A}">
      <dsp:nvSpPr>
        <dsp:cNvPr id="0" name=""/>
        <dsp:cNvSpPr/>
      </dsp:nvSpPr>
      <dsp:spPr>
        <a:xfrm>
          <a:off x="6372153" y="1301764"/>
          <a:ext cx="1396603" cy="526980"/>
        </a:xfrm>
        <a:prstGeom prst="rect">
          <a:avLst/>
        </a:prstGeom>
        <a:blipFill rotWithShape="0">
          <a:blip xmlns:r="http://schemas.openxmlformats.org/officeDocument/2006/relationships" r:embed="rId1">
            <a:duotone>
              <a:schemeClr val="accent4">
                <a:hueOff val="20423036"/>
                <a:satOff val="-23986"/>
                <a:lumOff val="9216"/>
                <a:alphaOff val="0"/>
                <a:shade val="36000"/>
                <a:satMod val="120000"/>
              </a:schemeClr>
              <a:schemeClr val="accent4">
                <a:hueOff val="20423036"/>
                <a:satOff val="-23986"/>
                <a:lumOff val="9216"/>
                <a:alphaOff val="0"/>
                <a:tint val="40000"/>
              </a:schemeClr>
            </a:duotone>
          </a:blip>
          <a:tile tx="0" ty="0" sx="60000" sy="59000" flip="none" algn="tl"/>
        </a:blipFill>
        <a:ln w="6350" cap="flat" cmpd="sng" algn="ctr">
          <a:solidFill>
            <a:schemeClr val="accent4">
              <a:hueOff val="20423036"/>
              <a:satOff val="-23986"/>
              <a:lumOff val="9216"/>
              <a:alphaOff val="0"/>
            </a:schemeClr>
          </a:solidFill>
          <a:prstDash val="solid"/>
        </a:ln>
        <a:effectLst>
          <a:softEdge rad="12700"/>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en-US" sz="1500" kern="1200" smtClean="0"/>
            <a:t>Stage 7 </a:t>
          </a:r>
          <a:endParaRPr lang="en-IN" sz="1500" kern="1200"/>
        </a:p>
      </dsp:txBody>
      <dsp:txXfrm>
        <a:off x="6372153" y="1301764"/>
        <a:ext cx="1396603" cy="526980"/>
      </dsp:txXfrm>
    </dsp:sp>
    <dsp:sp modelId="{0FBA7A01-3EEE-4ECC-B7EE-86A50E1D3315}">
      <dsp:nvSpPr>
        <dsp:cNvPr id="0" name=""/>
        <dsp:cNvSpPr/>
      </dsp:nvSpPr>
      <dsp:spPr>
        <a:xfrm>
          <a:off x="6372153" y="1828744"/>
          <a:ext cx="1396603" cy="1647000"/>
        </a:xfrm>
        <a:prstGeom prst="rect">
          <a:avLst/>
        </a:prstGeom>
        <a:solidFill>
          <a:schemeClr val="accent4">
            <a:tint val="40000"/>
            <a:alpha val="90000"/>
            <a:hueOff val="20658457"/>
            <a:satOff val="-11248"/>
            <a:lumOff val="1474"/>
            <a:alphaOff val="0"/>
          </a:schemeClr>
        </a:solidFill>
        <a:ln w="6350" cap="flat" cmpd="sng" algn="ctr">
          <a:solidFill>
            <a:schemeClr val="accent4">
              <a:tint val="40000"/>
              <a:alpha val="90000"/>
              <a:hueOff val="20658457"/>
              <a:satOff val="-11248"/>
              <a:lumOff val="1474"/>
              <a:alphaOff val="0"/>
            </a:schemeClr>
          </a:solidFill>
          <a:prstDash val="solid"/>
        </a:ln>
        <a:effectLst>
          <a:softEdge rad="12700"/>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smtClean="0"/>
            <a:t>noma.</a:t>
          </a:r>
          <a:endParaRPr lang="en-IN" sz="1500" kern="1200"/>
        </a:p>
      </dsp:txBody>
      <dsp:txXfrm>
        <a:off x="6372153" y="1828744"/>
        <a:ext cx="1396603" cy="16470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75059B-19FD-475A-A95E-7E940D73D318}">
      <dsp:nvSpPr>
        <dsp:cNvPr id="0" name=""/>
        <dsp:cNvSpPr/>
      </dsp:nvSpPr>
      <dsp:spPr>
        <a:xfrm>
          <a:off x="0" y="36441"/>
          <a:ext cx="7772400" cy="955597"/>
        </a:xfrm>
        <a:prstGeom prst="roundRect">
          <a:avLst/>
        </a:prstGeom>
        <a:solidFill>
          <a:schemeClr val="accent4">
            <a:hueOff val="0"/>
            <a:satOff val="0"/>
            <a:lumOff val="0"/>
            <a:alphaOff val="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t>Zone 1: bacterial zone, the most superficial, consists of varied bacteria, including a few spirochetes of small, medium, and </a:t>
          </a:r>
          <a:r>
            <a:rPr lang="en-IN" sz="1800" kern="1200" smtClean="0"/>
            <a:t>large type.</a:t>
          </a:r>
          <a:endParaRPr lang="en-IN" sz="1800" kern="1200"/>
        </a:p>
      </dsp:txBody>
      <dsp:txXfrm>
        <a:off x="0" y="36441"/>
        <a:ext cx="7772400" cy="955597"/>
      </dsp:txXfrm>
    </dsp:sp>
    <dsp:sp modelId="{5C0700D6-047A-4530-B07E-AF59C28B6C6A}">
      <dsp:nvSpPr>
        <dsp:cNvPr id="0" name=""/>
        <dsp:cNvSpPr/>
      </dsp:nvSpPr>
      <dsp:spPr>
        <a:xfrm>
          <a:off x="0" y="1043878"/>
          <a:ext cx="7772400" cy="955597"/>
        </a:xfrm>
        <a:prstGeom prst="roundRect">
          <a:avLst/>
        </a:prstGeom>
        <a:solidFill>
          <a:schemeClr val="accent4">
            <a:hueOff val="6807679"/>
            <a:satOff val="-7995"/>
            <a:lumOff val="3072"/>
            <a:alphaOff val="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fr-FR" sz="1800" kern="1200" smtClean="0"/>
            <a:t>Zone 2: neutrophil rich zone contains numerous leukocytes, </a:t>
          </a:r>
          <a:r>
            <a:rPr lang="en-US" sz="1800" kern="1200" smtClean="0"/>
            <a:t>preponderant neutrophils with bacteria, including many spirochetes of various types between the leukocytes.</a:t>
          </a:r>
          <a:endParaRPr lang="en-IN" sz="1800" kern="1200"/>
        </a:p>
      </dsp:txBody>
      <dsp:txXfrm>
        <a:off x="0" y="1043878"/>
        <a:ext cx="7772400" cy="955597"/>
      </dsp:txXfrm>
    </dsp:sp>
    <dsp:sp modelId="{223E7E49-7E9E-42D9-857B-873EB3850B1C}">
      <dsp:nvSpPr>
        <dsp:cNvPr id="0" name=""/>
        <dsp:cNvSpPr/>
      </dsp:nvSpPr>
      <dsp:spPr>
        <a:xfrm>
          <a:off x="0" y="2051316"/>
          <a:ext cx="7772400" cy="955597"/>
        </a:xfrm>
        <a:prstGeom prst="roundRect">
          <a:avLst/>
        </a:prstGeom>
        <a:solidFill>
          <a:schemeClr val="accent4">
            <a:hueOff val="13615358"/>
            <a:satOff val="-15991"/>
            <a:lumOff val="6144"/>
            <a:alphaOff val="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t>Zone 3: necrotic zone consists of disintegrated tissue cells, fibrillar material, remnants of collagen fibers, and numerous intermediate and large spirochetes with few other organisms.</a:t>
          </a:r>
          <a:endParaRPr lang="en-IN" sz="1800" kern="1200"/>
        </a:p>
      </dsp:txBody>
      <dsp:txXfrm>
        <a:off x="0" y="2051316"/>
        <a:ext cx="7772400" cy="955597"/>
      </dsp:txXfrm>
    </dsp:sp>
    <dsp:sp modelId="{AA11887F-1BCC-4677-9C41-86BA2A7FCF89}">
      <dsp:nvSpPr>
        <dsp:cNvPr id="0" name=""/>
        <dsp:cNvSpPr/>
      </dsp:nvSpPr>
      <dsp:spPr>
        <a:xfrm>
          <a:off x="0" y="3058753"/>
          <a:ext cx="7772400" cy="955597"/>
        </a:xfrm>
        <a:prstGeom prst="roundRect">
          <a:avLst/>
        </a:prstGeom>
        <a:solidFill>
          <a:schemeClr val="accent4">
            <a:hueOff val="20423036"/>
            <a:satOff val="-23986"/>
            <a:lumOff val="9216"/>
            <a:alphaOff val="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t>Zone 4: zone of spirocheteal infiltration consists of wellpreserved tissue infiltrated with intermediate and large </a:t>
          </a:r>
          <a:r>
            <a:rPr lang="en-IN" sz="1800" kern="1200" smtClean="0"/>
            <a:t>spirochetes without other organisms.</a:t>
          </a:r>
          <a:endParaRPr lang="en-IN" sz="1800" kern="1200"/>
        </a:p>
      </dsp:txBody>
      <dsp:txXfrm>
        <a:off x="0" y="3058753"/>
        <a:ext cx="7772400" cy="95559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0FFA87-C07B-407C-B852-45B10793083B}" type="datetimeFigureOut">
              <a:rPr lang="en-IN" smtClean="0"/>
              <a:pPr/>
              <a:t>16/02/2023</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D13FD1-CD02-485A-9285-BB37B3458F40}" type="slidenum">
              <a:rPr lang="en-IN" smtClean="0"/>
              <a:pPr/>
              <a:t>‹#›</a:t>
            </a:fld>
            <a:endParaRPr lang="en-IN"/>
          </a:p>
        </p:txBody>
      </p:sp>
    </p:spTree>
    <p:extLst>
      <p:ext uri="{BB962C8B-B14F-4D97-AF65-F5344CB8AC3E}">
        <p14:creationId xmlns="" xmlns:p14="http://schemas.microsoft.com/office/powerpoint/2010/main" val="2018964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cstate="print">
              <a:alphaModFix amt="80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cstate="print">
              <a:alphaModFix amt="80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cstate="print">
              <a:alphaModFix amt="80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3237336-D041-47C3-8B16-967557443511}" type="datetime1">
              <a:rPr lang="en-IN" smtClean="0"/>
              <a:pPr/>
              <a:t>16/02/2023</a:t>
            </a:fld>
            <a:endParaRPr lang="en-IN"/>
          </a:p>
        </p:txBody>
      </p:sp>
      <p:sp>
        <p:nvSpPr>
          <p:cNvPr id="5" name="Footer Placeholder 4"/>
          <p:cNvSpPr>
            <a:spLocks noGrp="1"/>
          </p:cNvSpPr>
          <p:nvPr>
            <p:ph type="ftr" sz="quarter" idx="11"/>
          </p:nvPr>
        </p:nvSpPr>
        <p:spPr>
          <a:xfrm>
            <a:off x="812805" y="6272785"/>
            <a:ext cx="4745736" cy="365125"/>
          </a:xfrm>
        </p:spPr>
        <p:txBody>
          <a:bodyPr/>
          <a:lstStyle/>
          <a:p>
            <a:endParaRPr lang="en-IN"/>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F6437A73-FA05-4C92-B805-F198406371F3}" type="slidenum">
              <a:rPr lang="en-IN" smtClean="0"/>
              <a:pPr/>
              <a:t>‹#›</a:t>
            </a:fld>
            <a:endParaRPr lang="en-IN"/>
          </a:p>
        </p:txBody>
      </p:sp>
    </p:spTree>
    <p:extLst>
      <p:ext uri="{BB962C8B-B14F-4D97-AF65-F5344CB8AC3E}">
        <p14:creationId xmlns="" xmlns:p14="http://schemas.microsoft.com/office/powerpoint/2010/main" val="3368318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A66EB6-2A2A-41BD-B0D2-E3FA12721CA2}" type="datetime1">
              <a:rPr lang="en-IN" smtClean="0"/>
              <a:pPr/>
              <a:t>16/02/2023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6437A73-FA05-4C92-B805-F198406371F3}" type="slidenum">
              <a:rPr lang="en-IN" smtClean="0"/>
              <a:pPr/>
              <a:t>‹#›</a:t>
            </a:fld>
            <a:endParaRPr lang="en-IN"/>
          </a:p>
        </p:txBody>
      </p:sp>
    </p:spTree>
    <p:extLst>
      <p:ext uri="{BB962C8B-B14F-4D97-AF65-F5344CB8AC3E}">
        <p14:creationId xmlns="" xmlns:p14="http://schemas.microsoft.com/office/powerpoint/2010/main" val="1498715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578C31-C47D-4D13-B88E-1441D0B8E68D}" type="datetime1">
              <a:rPr lang="en-IN" smtClean="0"/>
              <a:pPr/>
              <a:t>16/02/2023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6437A73-FA05-4C92-B805-F198406371F3}" type="slidenum">
              <a:rPr lang="en-IN" smtClean="0"/>
              <a:pPr/>
              <a:t>‹#›</a:t>
            </a:fld>
            <a:endParaRPr lang="en-IN"/>
          </a:p>
        </p:txBody>
      </p:sp>
    </p:spTree>
    <p:extLst>
      <p:ext uri="{BB962C8B-B14F-4D97-AF65-F5344CB8AC3E}">
        <p14:creationId xmlns="" xmlns:p14="http://schemas.microsoft.com/office/powerpoint/2010/main" val="161728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E710F4-4911-4DDE-B462-A89267402652}" type="datetime1">
              <a:rPr lang="en-IN" smtClean="0"/>
              <a:pPr/>
              <a:t>16/02/2023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6437A73-FA05-4C92-B805-F198406371F3}" type="slidenum">
              <a:rPr lang="en-IN" smtClean="0"/>
              <a:pPr/>
              <a:t>‹#›</a:t>
            </a:fld>
            <a:endParaRPr lang="en-IN"/>
          </a:p>
        </p:txBody>
      </p:sp>
    </p:spTree>
    <p:extLst>
      <p:ext uri="{BB962C8B-B14F-4D97-AF65-F5344CB8AC3E}">
        <p14:creationId xmlns="" xmlns:p14="http://schemas.microsoft.com/office/powerpoint/2010/main" val="3103811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cstate="print">
              <a:alphaModFix amt="80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A7E0E053-B1C8-42FA-AE26-F337106A1D82}" type="datetime1">
              <a:rPr lang="en-IN" smtClean="0"/>
              <a:pPr/>
              <a:t>16/02/2023</a:t>
            </a:fld>
            <a:endParaRPr lang="en-IN"/>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IN"/>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F6437A73-FA05-4C92-B805-F198406371F3}" type="slidenum">
              <a:rPr lang="en-IN" smtClean="0"/>
              <a:pPr/>
              <a:t>‹#›</a:t>
            </a:fld>
            <a:endParaRPr lang="en-IN"/>
          </a:p>
        </p:txBody>
      </p:sp>
    </p:spTree>
    <p:extLst>
      <p:ext uri="{BB962C8B-B14F-4D97-AF65-F5344CB8AC3E}">
        <p14:creationId xmlns="" xmlns:p14="http://schemas.microsoft.com/office/powerpoint/2010/main" val="1191078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1C8D49-BE4F-47BF-8F9C-253B5F599F9D}" type="datetime1">
              <a:rPr lang="en-IN" smtClean="0"/>
              <a:pPr/>
              <a:t>16/02/2023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6437A73-FA05-4C92-B805-F198406371F3}" type="slidenum">
              <a:rPr lang="en-IN" smtClean="0"/>
              <a:pPr/>
              <a:t>‹#›</a:t>
            </a:fld>
            <a:endParaRPr lang="en-IN"/>
          </a:p>
        </p:txBody>
      </p:sp>
    </p:spTree>
    <p:extLst>
      <p:ext uri="{BB962C8B-B14F-4D97-AF65-F5344CB8AC3E}">
        <p14:creationId xmlns="" xmlns:p14="http://schemas.microsoft.com/office/powerpoint/2010/main" val="3154237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3A508A-9C92-4E9C-A49C-7B6205C5227C}" type="datetime1">
              <a:rPr lang="en-IN" smtClean="0"/>
              <a:pPr/>
              <a:t>16/02/2023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6437A73-FA05-4C92-B805-F198406371F3}" type="slidenum">
              <a:rPr lang="en-IN" smtClean="0"/>
              <a:pPr/>
              <a:t>‹#›</a:t>
            </a:fld>
            <a:endParaRPr lang="en-IN"/>
          </a:p>
        </p:txBody>
      </p:sp>
    </p:spTree>
    <p:extLst>
      <p:ext uri="{BB962C8B-B14F-4D97-AF65-F5344CB8AC3E}">
        <p14:creationId xmlns="" xmlns:p14="http://schemas.microsoft.com/office/powerpoint/2010/main" val="2873426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44A49AC2-5955-4288-9720-9DBD9AEFE938}" type="datetime1">
              <a:rPr lang="en-IN" smtClean="0"/>
              <a:pPr/>
              <a:t>16/02/2023</a:t>
            </a:fld>
            <a:endParaRPr lang="en-IN"/>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IN"/>
          </a:p>
        </p:txBody>
      </p:sp>
      <p:sp>
        <p:nvSpPr>
          <p:cNvPr id="5" name="Slide Number Placeholder 4"/>
          <p:cNvSpPr>
            <a:spLocks noGrp="1"/>
          </p:cNvSpPr>
          <p:nvPr>
            <p:ph type="sldNum" sz="quarter" idx="12"/>
          </p:nvPr>
        </p:nvSpPr>
        <p:spPr/>
        <p:txBody>
          <a:bodyPr/>
          <a:lstStyle/>
          <a:p>
            <a:fld id="{F6437A73-FA05-4C92-B805-F198406371F3}" type="slidenum">
              <a:rPr lang="en-IN" smtClean="0"/>
              <a:pPr/>
              <a:t>‹#›</a:t>
            </a:fld>
            <a:endParaRPr lang="en-IN"/>
          </a:p>
        </p:txBody>
      </p:sp>
    </p:spTree>
    <p:extLst>
      <p:ext uri="{BB962C8B-B14F-4D97-AF65-F5344CB8AC3E}">
        <p14:creationId xmlns="" xmlns:p14="http://schemas.microsoft.com/office/powerpoint/2010/main" val="1200229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D5689-E334-4B56-914F-4D3535D64B50}" type="datetime1">
              <a:rPr lang="en-IN" smtClean="0"/>
              <a:pPr/>
              <a:t>16/02/2023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6437A73-FA05-4C92-B805-F198406371F3}" type="slidenum">
              <a:rPr lang="en-IN" smtClean="0"/>
              <a:pPr/>
              <a:t>‹#›</a:t>
            </a:fld>
            <a:endParaRPr lang="en-IN"/>
          </a:p>
        </p:txBody>
      </p:sp>
    </p:spTree>
    <p:extLst>
      <p:ext uri="{BB962C8B-B14F-4D97-AF65-F5344CB8AC3E}">
        <p14:creationId xmlns="" xmlns:p14="http://schemas.microsoft.com/office/powerpoint/2010/main" val="346912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cstate="print">
              <a:alphaModFix amt="60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cstate="print">
                <a:duotone>
                  <a:schemeClr val="accent1">
                    <a:shade val="45000"/>
                    <a:satMod val="135000"/>
                  </a:schemeClr>
                  <a:prstClr val="white"/>
                </a:duotone>
                <a:extLst>
                  <a:ext uri="{BEBA8EAE-BF5A-486C-A8C5-ECC9F3942E4B}">
                    <a14:imgProps xmln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76541F7A-DCFB-462D-8962-5E982EA40553}" type="datetime1">
              <a:rPr lang="en-IN" smtClean="0"/>
              <a:pPr/>
              <a:t>16/02/2023</a:t>
            </a:fld>
            <a:endParaRPr lang="en-IN"/>
          </a:p>
        </p:txBody>
      </p:sp>
      <p:sp>
        <p:nvSpPr>
          <p:cNvPr id="10" name="Footer Placeholder 9"/>
          <p:cNvSpPr>
            <a:spLocks noGrp="1"/>
          </p:cNvSpPr>
          <p:nvPr>
            <p:ph type="ftr" sz="quarter" idx="11"/>
          </p:nvPr>
        </p:nvSpPr>
        <p:spPr/>
        <p:txBody>
          <a:bodyPr/>
          <a:lstStyle/>
          <a:p>
            <a:endParaRPr lang="en-IN"/>
          </a:p>
        </p:txBody>
      </p:sp>
      <p:sp>
        <p:nvSpPr>
          <p:cNvPr id="11" name="Slide Number Placeholder 10"/>
          <p:cNvSpPr>
            <a:spLocks noGrp="1"/>
          </p:cNvSpPr>
          <p:nvPr>
            <p:ph type="sldNum" sz="quarter" idx="12"/>
          </p:nvPr>
        </p:nvSpPr>
        <p:spPr/>
        <p:txBody>
          <a:bodyPr/>
          <a:lstStyle/>
          <a:p>
            <a:fld id="{F6437A73-FA05-4C92-B805-F198406371F3}" type="slidenum">
              <a:rPr lang="en-IN" smtClean="0"/>
              <a:pPr/>
              <a:t>‹#›</a:t>
            </a:fld>
            <a:endParaRPr lang="en-IN"/>
          </a:p>
        </p:txBody>
      </p:sp>
    </p:spTree>
    <p:extLst>
      <p:ext uri="{BB962C8B-B14F-4D97-AF65-F5344CB8AC3E}">
        <p14:creationId xmlns="" xmlns:p14="http://schemas.microsoft.com/office/powerpoint/2010/main" val="3660786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cstate="print">
              <a:alphaModFix amt="60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cstate="print">
                <a:duotone>
                  <a:schemeClr val="accent1">
                    <a:shade val="45000"/>
                    <a:satMod val="135000"/>
                  </a:schemeClr>
                  <a:prstClr val="white"/>
                </a:duotone>
                <a:extLst>
                  <a:ext uri="{BEBA8EAE-BF5A-486C-A8C5-ECC9F3942E4B}">
                    <a14:imgProps xmln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A85D5B8E-95C6-474B-854A-4DC4105D8431}" type="datetime1">
              <a:rPr lang="en-IN" smtClean="0"/>
              <a:pPr/>
              <a:t>16/02/2023</a:t>
            </a:fld>
            <a:endParaRPr lang="en-IN"/>
          </a:p>
        </p:txBody>
      </p:sp>
      <p:sp>
        <p:nvSpPr>
          <p:cNvPr id="10" name="Slide Number Placeholder 9"/>
          <p:cNvSpPr>
            <a:spLocks noGrp="1"/>
          </p:cNvSpPr>
          <p:nvPr>
            <p:ph type="sldNum" sz="quarter" idx="12"/>
          </p:nvPr>
        </p:nvSpPr>
        <p:spPr/>
        <p:txBody>
          <a:bodyPr/>
          <a:lstStyle/>
          <a:p>
            <a:fld id="{F6437A73-FA05-4C92-B805-F198406371F3}" type="slidenum">
              <a:rPr lang="en-IN" smtClean="0"/>
              <a:pPr/>
              <a:t>‹#›</a:t>
            </a:fld>
            <a:endParaRPr lang="en-IN"/>
          </a:p>
        </p:txBody>
      </p:sp>
    </p:spTree>
    <p:extLst>
      <p:ext uri="{BB962C8B-B14F-4D97-AF65-F5344CB8AC3E}">
        <p14:creationId xmlns="" xmlns:p14="http://schemas.microsoft.com/office/powerpoint/2010/main" val="2035018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cstate="print">
                <a:duotone>
                  <a:schemeClr val="accent1">
                    <a:shade val="45000"/>
                    <a:satMod val="135000"/>
                  </a:schemeClr>
                  <a:prstClr val="white"/>
                </a:duotone>
                <a:extLst>
                  <a:ext uri="{BEBA8EAE-BF5A-486C-A8C5-ECC9F3942E4B}">
                    <a14:imgProps xmln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3AC122A5-3773-4E7D-8F3E-0EF18BEDDD2D}" type="datetime1">
              <a:rPr lang="en-IN" smtClean="0"/>
              <a:pPr/>
              <a:t>16/02/2023</a:t>
            </a:fld>
            <a:endParaRPr lang="en-IN"/>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IN"/>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F6437A73-FA05-4C92-B805-F198406371F3}" type="slidenum">
              <a:rPr lang="en-IN" smtClean="0"/>
              <a:pPr/>
              <a:t>‹#›</a:t>
            </a:fld>
            <a:endParaRPr lang="en-IN"/>
          </a:p>
        </p:txBody>
      </p:sp>
    </p:spTree>
    <p:extLst>
      <p:ext uri="{BB962C8B-B14F-4D97-AF65-F5344CB8AC3E}">
        <p14:creationId xmlns="" xmlns:p14="http://schemas.microsoft.com/office/powerpoint/2010/main" val="20376818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lstStyle/>
          <a:p>
            <a:pPr algn="ctr"/>
            <a:r>
              <a:rPr lang="en-IN" b="1" dirty="0"/>
              <a:t>Acute gingival infections</a:t>
            </a:r>
            <a:endParaRPr lang="en-IN" dirty="0"/>
          </a:p>
        </p:txBody>
      </p:sp>
      <p:sp>
        <p:nvSpPr>
          <p:cNvPr id="3" name="Subtitle 2"/>
          <p:cNvSpPr>
            <a:spLocks noGrp="1"/>
          </p:cNvSpPr>
          <p:nvPr>
            <p:ph type="subTitle" idx="1"/>
          </p:nvPr>
        </p:nvSpPr>
        <p:spPr>
          <a:xfrm>
            <a:off x="0" y="5002306"/>
            <a:ext cx="6720840" cy="1398494"/>
          </a:xfrm>
        </p:spPr>
        <p:txBody>
          <a:bodyPr>
            <a:normAutofit/>
          </a:bodyPr>
          <a:lstStyle/>
          <a:p>
            <a:r>
              <a:rPr lang="en-US" sz="2000" i="1" dirty="0" smtClean="0">
                <a:solidFill>
                  <a:srgbClr val="FF0000"/>
                </a:solidFill>
                <a:latin typeface="Algerian" pitchFamily="82" charset="0"/>
              </a:rPr>
              <a:t>DR PUSHPENDRA SINGH YADAV</a:t>
            </a:r>
          </a:p>
          <a:p>
            <a:r>
              <a:rPr lang="en-US" sz="2000" i="1" dirty="0" smtClean="0">
                <a:solidFill>
                  <a:srgbClr val="FF0000"/>
                </a:solidFill>
                <a:latin typeface="Algerian" pitchFamily="82" charset="0"/>
              </a:rPr>
              <a:t>SR.  LECTURE</a:t>
            </a:r>
          </a:p>
          <a:p>
            <a:r>
              <a:rPr lang="en-US" sz="2000" i="1" dirty="0" smtClean="0">
                <a:solidFill>
                  <a:srgbClr val="FF0000"/>
                </a:solidFill>
                <a:latin typeface="Algerian" pitchFamily="82" charset="0"/>
              </a:rPr>
              <a:t>DEPT. OF PERIODONTOLOGY</a:t>
            </a:r>
            <a:endParaRPr lang="en-IN" sz="2000" i="1" dirty="0">
              <a:solidFill>
                <a:srgbClr val="FF0000"/>
              </a:solidFill>
              <a:latin typeface="Algerian" pitchFamily="82" charset="0"/>
            </a:endParaRPr>
          </a:p>
        </p:txBody>
      </p:sp>
      <p:sp>
        <p:nvSpPr>
          <p:cNvPr id="4" name="Slide Number Placeholder 3"/>
          <p:cNvSpPr>
            <a:spLocks noGrp="1"/>
          </p:cNvSpPr>
          <p:nvPr>
            <p:ph type="sldNum" sz="quarter" idx="12"/>
          </p:nvPr>
        </p:nvSpPr>
        <p:spPr/>
        <p:txBody>
          <a:bodyPr/>
          <a:lstStyle/>
          <a:p>
            <a:fld id="{F6437A73-FA05-4C92-B805-F198406371F3}" type="slidenum">
              <a:rPr lang="en-IN" smtClean="0"/>
              <a:pPr/>
              <a:t>1</a:t>
            </a:fld>
            <a:endParaRPr lang="en-IN"/>
          </a:p>
        </p:txBody>
      </p:sp>
      <p:sp>
        <p:nvSpPr>
          <p:cNvPr id="5" name="Rectangle 4"/>
          <p:cNvSpPr/>
          <p:nvPr/>
        </p:nvSpPr>
        <p:spPr>
          <a:xfrm>
            <a:off x="0" y="-1"/>
            <a:ext cx="9144000" cy="1354217"/>
          </a:xfrm>
          <a:prstGeom prst="rect">
            <a:avLst/>
          </a:prstGeom>
        </p:spPr>
        <p:txBody>
          <a:bodyPr wrap="square">
            <a:spAutoFit/>
          </a:bodyPr>
          <a:lstStyle/>
          <a:p>
            <a:pPr algn="ctr"/>
            <a:r>
              <a:rPr lang="en-US" sz="3200" u="sng" dirty="0" smtClean="0">
                <a:solidFill>
                  <a:srgbClr val="FF0000"/>
                </a:solidFill>
                <a:latin typeface="Forte" panose="03060902040502070203" pitchFamily="66" charset="0"/>
              </a:rPr>
              <a:t>RUNGTA COLLEGE OF DENTAL SCIENCES AND RESEARCH,BHILAI</a:t>
            </a:r>
          </a:p>
          <a:p>
            <a:endParaRPr lang="en-IN" dirty="0"/>
          </a:p>
        </p:txBody>
      </p:sp>
      <p:pic>
        <p:nvPicPr>
          <p:cNvPr id="6" name="Picture 5" descr="rungta logo">
            <a:extLst>
              <a:ext uri="{FF2B5EF4-FFF2-40B4-BE49-F238E27FC236}">
                <a16:creationId xmlns="" xmlns:a16="http://schemas.microsoft.com/office/drawing/2014/main" id="{FB3A9137-5B65-7074-23E3-3DE6200665BF}"/>
              </a:ext>
            </a:extLst>
          </p:cNvPr>
          <p:cNvPicPr/>
          <p:nvPr/>
        </p:nvPicPr>
        <p:blipFill>
          <a:blip r:embed="rId2" cstate="print"/>
          <a:srcRect/>
          <a:stretch>
            <a:fillRect/>
          </a:stretch>
        </p:blipFill>
        <p:spPr bwMode="auto">
          <a:xfrm>
            <a:off x="3795101" y="1324291"/>
            <a:ext cx="1512168" cy="1136522"/>
          </a:xfrm>
          <a:prstGeom prst="rect">
            <a:avLst/>
          </a:prstGeom>
          <a:noFill/>
          <a:ln w="9525">
            <a:noFill/>
            <a:miter lim="800000"/>
            <a:headEnd/>
            <a:tailEnd/>
          </a:ln>
        </p:spPr>
      </p:pic>
    </p:spTree>
    <p:extLst>
      <p:ext uri="{BB962C8B-B14F-4D97-AF65-F5344CB8AC3E}">
        <p14:creationId xmlns="" xmlns:p14="http://schemas.microsoft.com/office/powerpoint/2010/main" val="1478335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IN" sz="2400" dirty="0"/>
              <a:t>NUG </a:t>
            </a:r>
            <a:r>
              <a:rPr lang="en-IN" sz="2400" dirty="0" smtClean="0"/>
              <a:t>often </a:t>
            </a:r>
            <a:r>
              <a:rPr lang="en-US" sz="2400" dirty="0" smtClean="0"/>
              <a:t>undergoes </a:t>
            </a:r>
            <a:r>
              <a:rPr lang="en-US" sz="2400" dirty="0"/>
              <a:t>a diminution in severity without treatment, </a:t>
            </a:r>
            <a:r>
              <a:rPr lang="en-US" sz="2400" dirty="0" smtClean="0"/>
              <a:t>thereby leading </a:t>
            </a:r>
            <a:r>
              <a:rPr lang="en-US" sz="2400" dirty="0"/>
              <a:t>to a </a:t>
            </a:r>
            <a:r>
              <a:rPr lang="en-US" sz="2400" i="1" dirty="0"/>
              <a:t>subacute </a:t>
            </a:r>
            <a:r>
              <a:rPr lang="en-US" sz="2400" dirty="0"/>
              <a:t>stage with milder clinical symptoms. </a:t>
            </a:r>
            <a:endParaRPr lang="en-US" sz="2400" dirty="0" smtClean="0"/>
          </a:p>
          <a:p>
            <a:pPr algn="just">
              <a:lnSpc>
                <a:spcPct val="150000"/>
              </a:lnSpc>
            </a:pPr>
            <a:r>
              <a:rPr lang="en-US" sz="2400" dirty="0" smtClean="0"/>
              <a:t>Thus, patients </a:t>
            </a:r>
            <a:r>
              <a:rPr lang="en-US" sz="2400" dirty="0"/>
              <a:t>may have a </a:t>
            </a:r>
            <a:r>
              <a:rPr lang="en-US" sz="2400" i="1" dirty="0">
                <a:solidFill>
                  <a:srgbClr val="7030A0"/>
                </a:solidFill>
              </a:rPr>
              <a:t>history of repeated remissions and </a:t>
            </a:r>
            <a:r>
              <a:rPr lang="en-US" sz="2400" i="1" dirty="0" smtClean="0">
                <a:solidFill>
                  <a:srgbClr val="7030A0"/>
                </a:solidFill>
              </a:rPr>
              <a:t>exacerbations, and </a:t>
            </a:r>
            <a:r>
              <a:rPr lang="en-US" sz="2400" i="1" dirty="0">
                <a:solidFill>
                  <a:srgbClr val="7030A0"/>
                </a:solidFill>
              </a:rPr>
              <a:t>the condition can also recur in previously treated patients.</a:t>
            </a:r>
          </a:p>
          <a:p>
            <a:pPr algn="just">
              <a:lnSpc>
                <a:spcPct val="150000"/>
              </a:lnSpc>
            </a:pPr>
            <a:r>
              <a:rPr lang="en-US" sz="2400" dirty="0"/>
              <a:t>Involvement may be limited to a single tooth or group of teeth, or </a:t>
            </a:r>
            <a:r>
              <a:rPr lang="en-US" sz="2400" dirty="0" smtClean="0"/>
              <a:t>it may </a:t>
            </a:r>
            <a:r>
              <a:rPr lang="en-US" sz="2400" dirty="0"/>
              <a:t>be widespread throughout the mouth</a:t>
            </a:r>
            <a:endParaRPr lang="en-IN" sz="2400" dirty="0"/>
          </a:p>
        </p:txBody>
      </p:sp>
      <p:sp>
        <p:nvSpPr>
          <p:cNvPr id="4" name="Slide Number Placeholder 3"/>
          <p:cNvSpPr>
            <a:spLocks noGrp="1"/>
          </p:cNvSpPr>
          <p:nvPr>
            <p:ph type="sldNum" sz="quarter" idx="12"/>
          </p:nvPr>
        </p:nvSpPr>
        <p:spPr/>
        <p:txBody>
          <a:bodyPr/>
          <a:lstStyle/>
          <a:p>
            <a:fld id="{F6437A73-FA05-4C92-B805-F198406371F3}" type="slidenum">
              <a:rPr lang="en-IN" smtClean="0"/>
              <a:pPr/>
              <a:t>10</a:t>
            </a:fld>
            <a:endParaRPr lang="en-IN"/>
          </a:p>
        </p:txBody>
      </p:sp>
    </p:spTree>
    <p:extLst>
      <p:ext uri="{BB962C8B-B14F-4D97-AF65-F5344CB8AC3E}">
        <p14:creationId xmlns="" xmlns:p14="http://schemas.microsoft.com/office/powerpoint/2010/main" val="1832307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US" sz="2400" dirty="0"/>
              <a:t>NUG can cause tissue destruction that involves the </a:t>
            </a:r>
            <a:r>
              <a:rPr lang="en-US" sz="2400" dirty="0" smtClean="0"/>
              <a:t>periodontal attachment </a:t>
            </a:r>
            <a:r>
              <a:rPr lang="en-US" sz="2400" dirty="0"/>
              <a:t>apparatus, especially in patients with </a:t>
            </a:r>
            <a:r>
              <a:rPr lang="en-US" sz="2400" dirty="0" smtClean="0"/>
              <a:t>long-standing disease </a:t>
            </a:r>
            <a:r>
              <a:rPr lang="en-US" sz="2400" dirty="0"/>
              <a:t>or severe immunosuppression. </a:t>
            </a:r>
            <a:endParaRPr lang="en-US" sz="2400" dirty="0" smtClean="0"/>
          </a:p>
          <a:p>
            <a:pPr algn="just">
              <a:lnSpc>
                <a:spcPct val="150000"/>
              </a:lnSpc>
            </a:pPr>
            <a:r>
              <a:rPr lang="en-US" sz="2400" dirty="0" smtClean="0">
                <a:solidFill>
                  <a:schemeClr val="accent2">
                    <a:lumMod val="75000"/>
                  </a:schemeClr>
                </a:solidFill>
              </a:rPr>
              <a:t>When </a:t>
            </a:r>
            <a:r>
              <a:rPr lang="en-US" sz="2400" dirty="0">
                <a:solidFill>
                  <a:schemeClr val="accent2">
                    <a:lumMod val="75000"/>
                  </a:schemeClr>
                </a:solidFill>
              </a:rPr>
              <a:t>bone loss occurs, </a:t>
            </a:r>
            <a:r>
              <a:rPr lang="en-US" sz="2400" dirty="0" smtClean="0">
                <a:solidFill>
                  <a:schemeClr val="accent2">
                    <a:lumMod val="75000"/>
                  </a:schemeClr>
                </a:solidFill>
              </a:rPr>
              <a:t>the condition </a:t>
            </a:r>
            <a:r>
              <a:rPr lang="en-US" sz="2400" dirty="0">
                <a:solidFill>
                  <a:schemeClr val="accent2">
                    <a:lumMod val="75000"/>
                  </a:schemeClr>
                </a:solidFill>
              </a:rPr>
              <a:t>is called </a:t>
            </a:r>
            <a:r>
              <a:rPr lang="en-US" sz="2400" i="1" dirty="0">
                <a:solidFill>
                  <a:schemeClr val="accent2">
                    <a:lumMod val="75000"/>
                  </a:schemeClr>
                </a:solidFill>
              </a:rPr>
              <a:t>necrotizing ulcerative periodontitis </a:t>
            </a:r>
            <a:r>
              <a:rPr lang="en-US" sz="2400" dirty="0">
                <a:solidFill>
                  <a:schemeClr val="accent2">
                    <a:lumMod val="75000"/>
                  </a:schemeClr>
                </a:solidFill>
              </a:rPr>
              <a:t>(NUP).</a:t>
            </a:r>
            <a:endParaRPr lang="en-IN" sz="2400" dirty="0">
              <a:solidFill>
                <a:schemeClr val="accent2">
                  <a:lumMod val="75000"/>
                </a:schemeClr>
              </a:solidFill>
            </a:endParaRPr>
          </a:p>
        </p:txBody>
      </p:sp>
      <p:sp>
        <p:nvSpPr>
          <p:cNvPr id="4" name="Slide Number Placeholder 3"/>
          <p:cNvSpPr>
            <a:spLocks noGrp="1"/>
          </p:cNvSpPr>
          <p:nvPr>
            <p:ph type="sldNum" sz="quarter" idx="12"/>
          </p:nvPr>
        </p:nvSpPr>
        <p:spPr/>
        <p:txBody>
          <a:bodyPr/>
          <a:lstStyle/>
          <a:p>
            <a:fld id="{F6437A73-FA05-4C92-B805-F198406371F3}" type="slidenum">
              <a:rPr lang="en-IN" smtClean="0"/>
              <a:pPr/>
              <a:t>11</a:t>
            </a:fld>
            <a:endParaRPr lang="en-IN"/>
          </a:p>
        </p:txBody>
      </p:sp>
    </p:spTree>
    <p:extLst>
      <p:ext uri="{BB962C8B-B14F-4D97-AF65-F5344CB8AC3E}">
        <p14:creationId xmlns="" xmlns:p14="http://schemas.microsoft.com/office/powerpoint/2010/main" val="38083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none" dirty="0" smtClean="0">
                <a:solidFill>
                  <a:schemeClr val="accent2">
                    <a:lumMod val="75000"/>
                  </a:schemeClr>
                </a:solidFill>
              </a:rPr>
              <a:t>Frequent features of the </a:t>
            </a:r>
            <a:r>
              <a:rPr lang="en-IN" sz="3200" cap="none" dirty="0" smtClean="0">
                <a:solidFill>
                  <a:schemeClr val="accent2">
                    <a:lumMod val="75000"/>
                  </a:schemeClr>
                </a:solidFill>
              </a:rPr>
              <a:t>patient’s history……</a:t>
            </a:r>
            <a:endParaRPr lang="en-IN" sz="3200" cap="none" dirty="0">
              <a:solidFill>
                <a:schemeClr val="accent2">
                  <a:lumMod val="75000"/>
                </a:schemeClr>
              </a:solidFill>
            </a:endParaRPr>
          </a:p>
        </p:txBody>
      </p:sp>
      <p:sp>
        <p:nvSpPr>
          <p:cNvPr id="3" name="Content Placeholder 2"/>
          <p:cNvSpPr>
            <a:spLocks noGrp="1"/>
          </p:cNvSpPr>
          <p:nvPr>
            <p:ph idx="1"/>
          </p:nvPr>
        </p:nvSpPr>
        <p:spPr/>
        <p:txBody>
          <a:bodyPr>
            <a:normAutofit fontScale="77500" lnSpcReduction="20000"/>
          </a:bodyPr>
          <a:lstStyle/>
          <a:p>
            <a:pPr algn="just">
              <a:lnSpc>
                <a:spcPct val="150000"/>
              </a:lnSpc>
              <a:buFont typeface="Wingdings" panose="05000000000000000000" pitchFamily="2" charset="2"/>
              <a:buChar char="ü"/>
            </a:pPr>
            <a:r>
              <a:rPr lang="en-US" sz="2400" dirty="0" smtClean="0"/>
              <a:t>sudden </a:t>
            </a:r>
            <a:r>
              <a:rPr lang="en-US" sz="2400" dirty="0"/>
              <a:t>onset, </a:t>
            </a:r>
            <a:endParaRPr lang="en-US" sz="2400" dirty="0" smtClean="0"/>
          </a:p>
          <a:p>
            <a:pPr algn="just">
              <a:lnSpc>
                <a:spcPct val="150000"/>
              </a:lnSpc>
              <a:buFont typeface="Wingdings" panose="05000000000000000000" pitchFamily="2" charset="2"/>
              <a:buChar char="ü"/>
            </a:pPr>
            <a:r>
              <a:rPr lang="en-US" sz="2400" dirty="0" smtClean="0"/>
              <a:t>sometimes </a:t>
            </a:r>
            <a:r>
              <a:rPr lang="en-US" sz="2400" dirty="0"/>
              <a:t>after an </a:t>
            </a:r>
            <a:r>
              <a:rPr lang="en-US" sz="2400" dirty="0" smtClean="0"/>
              <a:t>episode of </a:t>
            </a:r>
            <a:r>
              <a:rPr lang="en-US" sz="2400" dirty="0"/>
              <a:t>debilitating disease or acute respiratory tract infection. </a:t>
            </a:r>
            <a:endParaRPr lang="en-US" sz="2400" dirty="0" smtClean="0"/>
          </a:p>
          <a:p>
            <a:pPr algn="just">
              <a:lnSpc>
                <a:spcPct val="150000"/>
              </a:lnSpc>
              <a:buFont typeface="Wingdings" panose="05000000000000000000" pitchFamily="2" charset="2"/>
              <a:buChar char="ü"/>
            </a:pPr>
            <a:r>
              <a:rPr lang="en-US" sz="2400" dirty="0" smtClean="0"/>
              <a:t>change in living </a:t>
            </a:r>
            <a:r>
              <a:rPr lang="en-US" sz="2400" dirty="0"/>
              <a:t>habits, </a:t>
            </a:r>
            <a:endParaRPr lang="en-US" sz="2400" dirty="0" smtClean="0"/>
          </a:p>
          <a:p>
            <a:pPr algn="just">
              <a:lnSpc>
                <a:spcPct val="150000"/>
              </a:lnSpc>
              <a:buFont typeface="Wingdings" panose="05000000000000000000" pitchFamily="2" charset="2"/>
              <a:buChar char="ü"/>
            </a:pPr>
            <a:r>
              <a:rPr lang="en-US" sz="2400" dirty="0" smtClean="0"/>
              <a:t>protracted </a:t>
            </a:r>
            <a:r>
              <a:rPr lang="en-US" sz="2400" dirty="0"/>
              <a:t>work without adequate rest, </a:t>
            </a:r>
            <a:endParaRPr lang="en-US" sz="2400" dirty="0" smtClean="0"/>
          </a:p>
          <a:p>
            <a:pPr algn="just">
              <a:lnSpc>
                <a:spcPct val="150000"/>
              </a:lnSpc>
              <a:buFont typeface="Wingdings" panose="05000000000000000000" pitchFamily="2" charset="2"/>
              <a:buChar char="ü"/>
            </a:pPr>
            <a:r>
              <a:rPr lang="en-US" sz="2400" dirty="0" smtClean="0"/>
              <a:t>poor nutrition, </a:t>
            </a:r>
          </a:p>
          <a:p>
            <a:pPr algn="just">
              <a:lnSpc>
                <a:spcPct val="150000"/>
              </a:lnSpc>
              <a:buFont typeface="Wingdings" panose="05000000000000000000" pitchFamily="2" charset="2"/>
              <a:buChar char="ü"/>
            </a:pPr>
            <a:r>
              <a:rPr lang="en-US" sz="2400" dirty="0" smtClean="0"/>
              <a:t>tobacco </a:t>
            </a:r>
            <a:r>
              <a:rPr lang="en-US" sz="2400" dirty="0"/>
              <a:t>use, and </a:t>
            </a:r>
            <a:endParaRPr lang="en-US" sz="2400" dirty="0" smtClean="0"/>
          </a:p>
          <a:p>
            <a:pPr algn="just">
              <a:lnSpc>
                <a:spcPct val="150000"/>
              </a:lnSpc>
              <a:buFont typeface="Wingdings" panose="05000000000000000000" pitchFamily="2" charset="2"/>
              <a:buChar char="ü"/>
            </a:pPr>
            <a:r>
              <a:rPr lang="en-US" sz="2400" dirty="0" smtClean="0"/>
              <a:t>psychological stress</a:t>
            </a:r>
            <a:endParaRPr lang="en-IN" sz="2400" dirty="0"/>
          </a:p>
        </p:txBody>
      </p:sp>
      <p:sp>
        <p:nvSpPr>
          <p:cNvPr id="4" name="Slide Number Placeholder 3"/>
          <p:cNvSpPr>
            <a:spLocks noGrp="1"/>
          </p:cNvSpPr>
          <p:nvPr>
            <p:ph type="sldNum" sz="quarter" idx="12"/>
          </p:nvPr>
        </p:nvSpPr>
        <p:spPr/>
        <p:txBody>
          <a:bodyPr/>
          <a:lstStyle/>
          <a:p>
            <a:fld id="{F6437A73-FA05-4C92-B805-F198406371F3}" type="slidenum">
              <a:rPr lang="en-IN" smtClean="0"/>
              <a:pPr/>
              <a:t>12</a:t>
            </a:fld>
            <a:endParaRPr lang="en-IN"/>
          </a:p>
        </p:txBody>
      </p:sp>
    </p:spTree>
    <p:extLst>
      <p:ext uri="{BB962C8B-B14F-4D97-AF65-F5344CB8AC3E}">
        <p14:creationId xmlns="" xmlns:p14="http://schemas.microsoft.com/office/powerpoint/2010/main" val="2290076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Oral signs</a:t>
            </a:r>
            <a:endParaRPr lang="en-IN" dirty="0"/>
          </a:p>
        </p:txBody>
      </p:sp>
      <p:sp>
        <p:nvSpPr>
          <p:cNvPr id="3" name="Content Placeholder 2"/>
          <p:cNvSpPr>
            <a:spLocks noGrp="1"/>
          </p:cNvSpPr>
          <p:nvPr>
            <p:ph idx="1"/>
          </p:nvPr>
        </p:nvSpPr>
        <p:spPr/>
        <p:txBody>
          <a:bodyPr>
            <a:normAutofit fontScale="92500" lnSpcReduction="10000"/>
          </a:bodyPr>
          <a:lstStyle/>
          <a:p>
            <a:pPr algn="just">
              <a:lnSpc>
                <a:spcPct val="150000"/>
              </a:lnSpc>
            </a:pPr>
            <a:r>
              <a:rPr lang="en-US" sz="2400" dirty="0"/>
              <a:t>Characteristic lesions are </a:t>
            </a:r>
            <a:r>
              <a:rPr lang="en-US" sz="2400" i="1" dirty="0"/>
              <a:t>punched-out, crater-like depressions at the </a:t>
            </a:r>
            <a:r>
              <a:rPr lang="en-US" sz="2400" i="1" dirty="0" smtClean="0"/>
              <a:t>crest of </a:t>
            </a:r>
            <a:r>
              <a:rPr lang="en-US" sz="2400" i="1" dirty="0"/>
              <a:t>the interdental papillae </a:t>
            </a:r>
            <a:r>
              <a:rPr lang="en-US" sz="2400" dirty="0"/>
              <a:t>that subsequently extend to the </a:t>
            </a:r>
            <a:r>
              <a:rPr lang="en-US" sz="2400" dirty="0" smtClean="0"/>
              <a:t>marginal gingiva </a:t>
            </a:r>
            <a:r>
              <a:rPr lang="en-US" sz="2400" dirty="0"/>
              <a:t>and rarely to the attached gingiva and oral mucosa. </a:t>
            </a:r>
            <a:endParaRPr lang="en-US" sz="2400" dirty="0" smtClean="0"/>
          </a:p>
          <a:p>
            <a:pPr algn="just">
              <a:lnSpc>
                <a:spcPct val="150000"/>
              </a:lnSpc>
            </a:pPr>
            <a:r>
              <a:rPr lang="en-US" sz="2400" dirty="0" smtClean="0"/>
              <a:t>The</a:t>
            </a:r>
            <a:r>
              <a:rPr lang="en-US" sz="2400" dirty="0"/>
              <a:t> </a:t>
            </a:r>
            <a:r>
              <a:rPr lang="en-US" sz="2400" dirty="0" smtClean="0"/>
              <a:t>surface </a:t>
            </a:r>
            <a:r>
              <a:rPr lang="en-US" sz="2400" dirty="0"/>
              <a:t>of the gingival craters is covered by a </a:t>
            </a:r>
            <a:r>
              <a:rPr lang="en-US" sz="2400" i="1" dirty="0"/>
              <a:t>gray, </a:t>
            </a:r>
            <a:r>
              <a:rPr lang="en-US" sz="2400" i="1" dirty="0" smtClean="0"/>
              <a:t>pseudomembranous slough </a:t>
            </a:r>
            <a:r>
              <a:rPr lang="en-US" sz="2400" dirty="0"/>
              <a:t>that is demarcated from the remainder of the gingival </a:t>
            </a:r>
            <a:r>
              <a:rPr lang="en-US" sz="2400" dirty="0" smtClean="0"/>
              <a:t>mucosa by </a:t>
            </a:r>
            <a:r>
              <a:rPr lang="en-US" sz="2400" dirty="0"/>
              <a:t>a pronounced </a:t>
            </a:r>
            <a:r>
              <a:rPr lang="en-US" sz="2400" i="1" dirty="0"/>
              <a:t>linear </a:t>
            </a:r>
            <a:r>
              <a:rPr lang="en-US" sz="2400" i="1" dirty="0" smtClean="0"/>
              <a:t>erythema</a:t>
            </a:r>
            <a:r>
              <a:rPr lang="en-US" sz="2400" dirty="0" smtClean="0"/>
              <a:t>.</a:t>
            </a:r>
            <a:endParaRPr lang="en-IN" sz="2400" dirty="0"/>
          </a:p>
        </p:txBody>
      </p:sp>
      <p:pic>
        <p:nvPicPr>
          <p:cNvPr id="4" name="Picture 3"/>
          <p:cNvPicPr>
            <a:picLocks noChangeAspect="1"/>
          </p:cNvPicPr>
          <p:nvPr/>
        </p:nvPicPr>
        <p:blipFill rotWithShape="1">
          <a:blip r:embed="rId2" cstate="print"/>
          <a:srcRect r="50476" b="51558"/>
          <a:stretch/>
        </p:blipFill>
        <p:spPr>
          <a:xfrm>
            <a:off x="5568764" y="175887"/>
            <a:ext cx="3021055" cy="19180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F6437A73-FA05-4C92-B805-F198406371F3}" type="slidenum">
              <a:rPr lang="en-IN" smtClean="0"/>
              <a:pPr/>
              <a:t>13</a:t>
            </a:fld>
            <a:endParaRPr lang="en-IN"/>
          </a:p>
        </p:txBody>
      </p:sp>
    </p:spTree>
    <p:extLst>
      <p:ext uri="{BB962C8B-B14F-4D97-AF65-F5344CB8AC3E}">
        <p14:creationId xmlns="" xmlns:p14="http://schemas.microsoft.com/office/powerpoint/2010/main" val="774730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US" sz="2400" dirty="0"/>
              <a:t>In some cases, the </a:t>
            </a:r>
            <a:r>
              <a:rPr lang="en-US" sz="2400" dirty="0" smtClean="0"/>
              <a:t>lesions are </a:t>
            </a:r>
            <a:r>
              <a:rPr lang="en-US" sz="2400" dirty="0"/>
              <a:t>denuded of the surface </a:t>
            </a:r>
            <a:r>
              <a:rPr lang="en-US" sz="2400" dirty="0" err="1"/>
              <a:t>pseudomembrane</a:t>
            </a:r>
            <a:r>
              <a:rPr lang="en-US" sz="2400" dirty="0"/>
              <a:t>, thereby exposing </a:t>
            </a:r>
            <a:r>
              <a:rPr lang="en-US" sz="2400" dirty="0" smtClean="0"/>
              <a:t>the gingival </a:t>
            </a:r>
            <a:r>
              <a:rPr lang="en-US" sz="2400" dirty="0"/>
              <a:t>margin, which is red, shiny, and hemorrhagic. </a:t>
            </a:r>
            <a:endParaRPr lang="en-US" sz="2400" dirty="0" smtClean="0"/>
          </a:p>
          <a:p>
            <a:pPr algn="just">
              <a:lnSpc>
                <a:spcPct val="150000"/>
              </a:lnSpc>
            </a:pPr>
            <a:r>
              <a:rPr lang="en-US" sz="2400" dirty="0" smtClean="0"/>
              <a:t>The</a:t>
            </a:r>
            <a:r>
              <a:rPr lang="en-US" sz="2400" dirty="0"/>
              <a:t> </a:t>
            </a:r>
            <a:r>
              <a:rPr lang="en-US" sz="2400" dirty="0" smtClean="0"/>
              <a:t>characteristic </a:t>
            </a:r>
            <a:r>
              <a:rPr lang="en-US" sz="2400" dirty="0"/>
              <a:t>lesions may progressively destroy the gingiva and </a:t>
            </a:r>
            <a:r>
              <a:rPr lang="en-US" sz="2400" dirty="0" smtClean="0"/>
              <a:t>the underlying </a:t>
            </a:r>
            <a:r>
              <a:rPr lang="en-US" sz="2400" dirty="0"/>
              <a:t>periodontal </a:t>
            </a:r>
            <a:r>
              <a:rPr lang="en-US" sz="2400" dirty="0" smtClean="0"/>
              <a:t>tissues.</a:t>
            </a:r>
            <a:endParaRPr lang="en-IN" sz="2400" dirty="0"/>
          </a:p>
        </p:txBody>
      </p:sp>
      <p:pic>
        <p:nvPicPr>
          <p:cNvPr id="4" name="Picture 3"/>
          <p:cNvPicPr>
            <a:picLocks noChangeAspect="1"/>
          </p:cNvPicPr>
          <p:nvPr/>
        </p:nvPicPr>
        <p:blipFill rotWithShape="1">
          <a:blip r:embed="rId2" cstate="print"/>
          <a:srcRect l="50238" b="48992"/>
          <a:stretch/>
        </p:blipFill>
        <p:spPr>
          <a:xfrm>
            <a:off x="5133108" y="0"/>
            <a:ext cx="3325092" cy="2212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F6437A73-FA05-4C92-B805-F198406371F3}" type="slidenum">
              <a:rPr lang="en-IN" smtClean="0"/>
              <a:pPr/>
              <a:t>14</a:t>
            </a:fld>
            <a:endParaRPr lang="en-IN"/>
          </a:p>
        </p:txBody>
      </p:sp>
    </p:spTree>
    <p:extLst>
      <p:ext uri="{BB962C8B-B14F-4D97-AF65-F5344CB8AC3E}">
        <p14:creationId xmlns="" xmlns:p14="http://schemas.microsoft.com/office/powerpoint/2010/main" val="4009084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26473"/>
            <a:ext cx="7772400" cy="5855854"/>
          </a:xfrm>
        </p:spPr>
        <p:txBody>
          <a:bodyPr>
            <a:normAutofit/>
          </a:bodyPr>
          <a:lstStyle/>
          <a:p>
            <a:pPr algn="just">
              <a:lnSpc>
                <a:spcPct val="150000"/>
              </a:lnSpc>
            </a:pPr>
            <a:r>
              <a:rPr lang="en-US" sz="2400" dirty="0"/>
              <a:t>Spontaneous gingival hemorrhage or pronounced bleeding after </a:t>
            </a:r>
            <a:r>
              <a:rPr lang="en-US" sz="2400" dirty="0" smtClean="0"/>
              <a:t>the slightest </a:t>
            </a:r>
            <a:r>
              <a:rPr lang="en-US" sz="2400" dirty="0"/>
              <a:t>stimulation are additional characteristic clinical </a:t>
            </a:r>
            <a:r>
              <a:rPr lang="en-US" sz="2400" dirty="0" smtClean="0"/>
              <a:t>signs. </a:t>
            </a:r>
          </a:p>
          <a:p>
            <a:pPr algn="just">
              <a:lnSpc>
                <a:spcPct val="150000"/>
              </a:lnSpc>
            </a:pPr>
            <a:r>
              <a:rPr lang="en-US" sz="2400" dirty="0" smtClean="0"/>
              <a:t>Other </a:t>
            </a:r>
            <a:r>
              <a:rPr lang="en-US" sz="2400" dirty="0"/>
              <a:t>signs that are often found include a fetid odor </a:t>
            </a:r>
            <a:r>
              <a:rPr lang="en-US" sz="2400" dirty="0" smtClean="0"/>
              <a:t>and </a:t>
            </a:r>
            <a:r>
              <a:rPr lang="en-IN" sz="2400" dirty="0" smtClean="0"/>
              <a:t>increased </a:t>
            </a:r>
            <a:r>
              <a:rPr lang="en-IN" sz="2400" dirty="0"/>
              <a:t>salivation.</a:t>
            </a:r>
          </a:p>
        </p:txBody>
      </p:sp>
      <p:pic>
        <p:nvPicPr>
          <p:cNvPr id="4" name="Picture 3"/>
          <p:cNvPicPr>
            <a:picLocks noChangeAspect="1"/>
          </p:cNvPicPr>
          <p:nvPr/>
        </p:nvPicPr>
        <p:blipFill rotWithShape="1">
          <a:blip r:embed="rId2" cstate="print"/>
          <a:srcRect t="49542"/>
          <a:stretch/>
        </p:blipFill>
        <p:spPr>
          <a:xfrm>
            <a:off x="1430873" y="3860800"/>
            <a:ext cx="6457984" cy="2115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p:cNvSpPr>
            <a:spLocks noGrp="1"/>
          </p:cNvSpPr>
          <p:nvPr>
            <p:ph type="sldNum" sz="quarter" idx="12"/>
          </p:nvPr>
        </p:nvSpPr>
        <p:spPr/>
        <p:txBody>
          <a:bodyPr/>
          <a:lstStyle/>
          <a:p>
            <a:fld id="{F6437A73-FA05-4C92-B805-F198406371F3}" type="slidenum">
              <a:rPr lang="en-IN" smtClean="0"/>
              <a:pPr/>
              <a:t>15</a:t>
            </a:fld>
            <a:endParaRPr lang="en-IN"/>
          </a:p>
        </p:txBody>
      </p:sp>
    </p:spTree>
    <p:extLst>
      <p:ext uri="{BB962C8B-B14F-4D97-AF65-F5344CB8AC3E}">
        <p14:creationId xmlns="" xmlns:p14="http://schemas.microsoft.com/office/powerpoint/2010/main" val="272959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10000"/>
          </a:bodyPr>
          <a:lstStyle/>
          <a:p>
            <a:pPr algn="just">
              <a:lnSpc>
                <a:spcPct val="150000"/>
              </a:lnSpc>
            </a:pPr>
            <a:r>
              <a:rPr lang="en-US" sz="2400" dirty="0"/>
              <a:t>NUG can occur otherwise in disease-free mouths, or it can </a:t>
            </a:r>
            <a:r>
              <a:rPr lang="en-US" sz="2400" dirty="0" smtClean="0"/>
              <a:t>be superimposed </a:t>
            </a:r>
            <a:r>
              <a:rPr lang="en-US" sz="2400" dirty="0"/>
              <a:t>on chronic </a:t>
            </a:r>
            <a:r>
              <a:rPr lang="en-US" sz="2400" dirty="0" smtClean="0"/>
              <a:t>gingivitis </a:t>
            </a:r>
            <a:r>
              <a:rPr lang="en-US" sz="2400" dirty="0"/>
              <a:t>or periodontal pockets. </a:t>
            </a:r>
            <a:endParaRPr lang="en-US" sz="2400" dirty="0" smtClean="0"/>
          </a:p>
          <a:p>
            <a:pPr algn="just">
              <a:lnSpc>
                <a:spcPct val="150000"/>
              </a:lnSpc>
            </a:pPr>
            <a:r>
              <a:rPr lang="en-US" sz="2400" u="sng" dirty="0" smtClean="0">
                <a:solidFill>
                  <a:srgbClr val="C00000"/>
                </a:solidFill>
              </a:rPr>
              <a:t>However, NUG </a:t>
            </a:r>
            <a:r>
              <a:rPr lang="en-US" sz="2400" u="sng" dirty="0">
                <a:solidFill>
                  <a:srgbClr val="C00000"/>
                </a:solidFill>
              </a:rPr>
              <a:t>or NUP does not usually lead to periodontal pocket </a:t>
            </a:r>
            <a:r>
              <a:rPr lang="en-US" sz="2400" u="sng" dirty="0" smtClean="0">
                <a:solidFill>
                  <a:srgbClr val="C00000"/>
                </a:solidFill>
              </a:rPr>
              <a:t>formation because </a:t>
            </a:r>
            <a:r>
              <a:rPr lang="en-US" sz="2400" u="sng" dirty="0">
                <a:solidFill>
                  <a:srgbClr val="C00000"/>
                </a:solidFill>
              </a:rPr>
              <a:t>the necrotic changes involve the junctional epithelium; </a:t>
            </a:r>
            <a:r>
              <a:rPr lang="en-US" sz="2400" u="sng" dirty="0" smtClean="0">
                <a:solidFill>
                  <a:srgbClr val="C00000"/>
                </a:solidFill>
              </a:rPr>
              <a:t>a viable </a:t>
            </a:r>
            <a:r>
              <a:rPr lang="en-US" sz="2400" u="sng" dirty="0">
                <a:solidFill>
                  <a:srgbClr val="C00000"/>
                </a:solidFill>
              </a:rPr>
              <a:t>junctional epithelium is needed for pocket deepening</a:t>
            </a:r>
            <a:r>
              <a:rPr lang="en-US" sz="2400" u="sng" dirty="0" smtClean="0">
                <a:solidFill>
                  <a:srgbClr val="C00000"/>
                </a:solidFill>
              </a:rPr>
              <a:t>.</a:t>
            </a:r>
          </a:p>
          <a:p>
            <a:pPr algn="just">
              <a:lnSpc>
                <a:spcPct val="150000"/>
              </a:lnSpc>
            </a:pPr>
            <a:r>
              <a:rPr lang="en-US" sz="2400" dirty="0" smtClean="0"/>
              <a:t>It </a:t>
            </a:r>
            <a:r>
              <a:rPr lang="en-US" sz="2400" dirty="0"/>
              <a:t>is </a:t>
            </a:r>
            <a:r>
              <a:rPr lang="en-US" sz="2400" dirty="0" smtClean="0"/>
              <a:t>rare in </a:t>
            </a:r>
            <a:r>
              <a:rPr lang="en-US" sz="2400" dirty="0"/>
              <a:t>edentulous mouths, but isolated spherical lesions </a:t>
            </a:r>
            <a:r>
              <a:rPr lang="en-US" sz="2400" dirty="0" smtClean="0"/>
              <a:t>occasionally occur </a:t>
            </a:r>
            <a:r>
              <a:rPr lang="en-US" sz="2400" dirty="0"/>
              <a:t>in the soft palate.</a:t>
            </a:r>
            <a:endParaRPr lang="en-IN" sz="2400" dirty="0"/>
          </a:p>
        </p:txBody>
      </p:sp>
      <p:sp>
        <p:nvSpPr>
          <p:cNvPr id="4" name="Slide Number Placeholder 3"/>
          <p:cNvSpPr>
            <a:spLocks noGrp="1"/>
          </p:cNvSpPr>
          <p:nvPr>
            <p:ph type="sldNum" sz="quarter" idx="12"/>
          </p:nvPr>
        </p:nvSpPr>
        <p:spPr/>
        <p:txBody>
          <a:bodyPr/>
          <a:lstStyle/>
          <a:p>
            <a:fld id="{F6437A73-FA05-4C92-B805-F198406371F3}" type="slidenum">
              <a:rPr lang="en-IN" smtClean="0"/>
              <a:pPr/>
              <a:t>16</a:t>
            </a:fld>
            <a:endParaRPr lang="en-IN"/>
          </a:p>
        </p:txBody>
      </p:sp>
    </p:spTree>
    <p:extLst>
      <p:ext uri="{BB962C8B-B14F-4D97-AF65-F5344CB8AC3E}">
        <p14:creationId xmlns="" xmlns:p14="http://schemas.microsoft.com/office/powerpoint/2010/main" val="3699943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buFont typeface="Wingdings" panose="05000000000000000000" pitchFamily="2" charset="2"/>
              <a:buChar char="ü"/>
            </a:pPr>
            <a:r>
              <a:rPr lang="en-US" sz="2400" dirty="0"/>
              <a:t>The lesions are </a:t>
            </a:r>
            <a:r>
              <a:rPr lang="en-US" sz="2400" i="1" dirty="0"/>
              <a:t>extremely sensitive to </a:t>
            </a:r>
            <a:r>
              <a:rPr lang="en-US" sz="2400" i="1" dirty="0" smtClean="0"/>
              <a:t>touch</a:t>
            </a:r>
          </a:p>
          <a:p>
            <a:pPr algn="just">
              <a:lnSpc>
                <a:spcPct val="150000"/>
              </a:lnSpc>
              <a:buFont typeface="Wingdings" panose="05000000000000000000" pitchFamily="2" charset="2"/>
              <a:buChar char="ü"/>
            </a:pPr>
            <a:r>
              <a:rPr lang="en-US" sz="2400" dirty="0" smtClean="0"/>
              <a:t>constant </a:t>
            </a:r>
            <a:r>
              <a:rPr lang="en-US" sz="2400" dirty="0"/>
              <a:t>radiating, gnawing </a:t>
            </a:r>
            <a:r>
              <a:rPr lang="en-US" sz="2400" dirty="0" smtClean="0"/>
              <a:t>pain </a:t>
            </a:r>
          </a:p>
          <a:p>
            <a:pPr algn="just">
              <a:lnSpc>
                <a:spcPct val="150000"/>
              </a:lnSpc>
              <a:buFont typeface="Wingdings" panose="05000000000000000000" pitchFamily="2" charset="2"/>
              <a:buChar char="ü"/>
            </a:pPr>
            <a:r>
              <a:rPr lang="en-US" sz="2400" dirty="0" smtClean="0"/>
              <a:t>intensified by eating </a:t>
            </a:r>
            <a:r>
              <a:rPr lang="en-US" sz="2400" dirty="0"/>
              <a:t>spicy or hot foods and chewing. </a:t>
            </a:r>
            <a:endParaRPr lang="en-US" sz="2400" dirty="0" smtClean="0"/>
          </a:p>
          <a:p>
            <a:pPr algn="just">
              <a:lnSpc>
                <a:spcPct val="150000"/>
              </a:lnSpc>
              <a:buFont typeface="Wingdings" panose="05000000000000000000" pitchFamily="2" charset="2"/>
              <a:buChar char="ü"/>
            </a:pPr>
            <a:r>
              <a:rPr lang="en-US" sz="2400" dirty="0" smtClean="0"/>
              <a:t>“</a:t>
            </a:r>
            <a:r>
              <a:rPr lang="en-US" sz="2400" dirty="0"/>
              <a:t>metallic” foul </a:t>
            </a:r>
            <a:r>
              <a:rPr lang="en-US" sz="2400" dirty="0" smtClean="0"/>
              <a:t>taste, and </a:t>
            </a:r>
          </a:p>
          <a:p>
            <a:pPr algn="just">
              <a:lnSpc>
                <a:spcPct val="150000"/>
              </a:lnSpc>
              <a:buFont typeface="Wingdings" panose="05000000000000000000" pitchFamily="2" charset="2"/>
              <a:buChar char="ü"/>
            </a:pPr>
            <a:r>
              <a:rPr lang="en-US" sz="2400" dirty="0" smtClean="0"/>
              <a:t>the </a:t>
            </a:r>
            <a:r>
              <a:rPr lang="en-US" sz="2400" dirty="0"/>
              <a:t>patient is conscious of an excessive amount of “pasty” saliva.</a:t>
            </a:r>
            <a:endParaRPr lang="en-IN" sz="2400" dirty="0"/>
          </a:p>
        </p:txBody>
      </p:sp>
      <p:sp>
        <p:nvSpPr>
          <p:cNvPr id="4" name="Slide Number Placeholder 3"/>
          <p:cNvSpPr>
            <a:spLocks noGrp="1"/>
          </p:cNvSpPr>
          <p:nvPr>
            <p:ph type="sldNum" sz="quarter" idx="12"/>
          </p:nvPr>
        </p:nvSpPr>
        <p:spPr/>
        <p:txBody>
          <a:bodyPr/>
          <a:lstStyle/>
          <a:p>
            <a:fld id="{F6437A73-FA05-4C92-B805-F198406371F3}" type="slidenum">
              <a:rPr lang="en-IN" smtClean="0"/>
              <a:pPr/>
              <a:t>17</a:t>
            </a:fld>
            <a:endParaRPr lang="en-IN"/>
          </a:p>
        </p:txBody>
      </p:sp>
    </p:spTree>
    <p:extLst>
      <p:ext uri="{BB962C8B-B14F-4D97-AF65-F5344CB8AC3E}">
        <p14:creationId xmlns="" xmlns:p14="http://schemas.microsoft.com/office/powerpoint/2010/main" val="2538861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4737"/>
            <a:ext cx="7772400" cy="1773371"/>
          </a:xfrm>
        </p:spPr>
        <p:txBody>
          <a:bodyPr>
            <a:normAutofit fontScale="90000"/>
          </a:bodyPr>
          <a:lstStyle/>
          <a:p>
            <a:r>
              <a:rPr lang="en-US" sz="3200" b="1" cap="none" dirty="0" smtClean="0">
                <a:solidFill>
                  <a:srgbClr val="0070C0"/>
                </a:solidFill>
              </a:rPr>
              <a:t/>
            </a:r>
            <a:br>
              <a:rPr lang="en-US" sz="3200" b="1" cap="none" dirty="0" smtClean="0">
                <a:solidFill>
                  <a:srgbClr val="0070C0"/>
                </a:solidFill>
              </a:rPr>
            </a:br>
            <a:r>
              <a:rPr lang="en-US" sz="3600" b="1" cap="none" dirty="0" err="1" smtClean="0">
                <a:solidFill>
                  <a:srgbClr val="0070C0"/>
                </a:solidFill>
              </a:rPr>
              <a:t>Extraoral</a:t>
            </a:r>
            <a:r>
              <a:rPr lang="en-US" sz="3600" b="1" cap="none" dirty="0" smtClean="0">
                <a:solidFill>
                  <a:srgbClr val="0070C0"/>
                </a:solidFill>
              </a:rPr>
              <a:t> </a:t>
            </a:r>
            <a:r>
              <a:rPr lang="en-US" sz="3600" b="1" cap="none" dirty="0">
                <a:solidFill>
                  <a:srgbClr val="0070C0"/>
                </a:solidFill>
              </a:rPr>
              <a:t>and systemic signs and </a:t>
            </a:r>
            <a:r>
              <a:rPr lang="en-US" sz="3600" b="1" cap="none" dirty="0" smtClean="0">
                <a:solidFill>
                  <a:srgbClr val="0070C0"/>
                </a:solidFill>
              </a:rPr>
              <a:t>symptoms</a:t>
            </a:r>
            <a:r>
              <a:rPr lang="en-US" sz="3200" b="1" cap="none" dirty="0" smtClean="0">
                <a:solidFill>
                  <a:srgbClr val="0070C0"/>
                </a:solidFill>
              </a:rPr>
              <a:t/>
            </a:r>
            <a:br>
              <a:rPr lang="en-US" sz="3200" b="1" cap="none" dirty="0" smtClean="0">
                <a:solidFill>
                  <a:srgbClr val="0070C0"/>
                </a:solidFill>
              </a:rPr>
            </a:br>
            <a:r>
              <a:rPr lang="en-US" sz="3200" b="1" cap="none" dirty="0" smtClean="0">
                <a:solidFill>
                  <a:srgbClr val="0070C0"/>
                </a:solidFill>
              </a:rPr>
              <a:t>	</a:t>
            </a:r>
            <a:br>
              <a:rPr lang="en-US" sz="3200" b="1" cap="none" dirty="0" smtClean="0">
                <a:solidFill>
                  <a:srgbClr val="0070C0"/>
                </a:solidFill>
              </a:rPr>
            </a:br>
            <a:r>
              <a:rPr lang="en-US" sz="3200" b="1" cap="none" dirty="0">
                <a:solidFill>
                  <a:srgbClr val="0070C0"/>
                </a:solidFill>
              </a:rPr>
              <a:t>	</a:t>
            </a:r>
            <a:r>
              <a:rPr lang="en-US" sz="3100" cap="none" dirty="0" smtClean="0"/>
              <a:t>Patients are usually ambulatory and have a minimum of systemic </a:t>
            </a:r>
            <a:r>
              <a:rPr lang="en-US" sz="3100" cap="none" dirty="0"/>
              <a:t>symptoms…. </a:t>
            </a:r>
            <a:r>
              <a:rPr lang="en-US" sz="3100" cap="none" dirty="0" smtClean="0"/>
              <a:t>#more </a:t>
            </a:r>
            <a:r>
              <a:rPr lang="en-US" sz="3100" cap="none" dirty="0"/>
              <a:t>severe in children</a:t>
            </a:r>
            <a:r>
              <a:rPr lang="en-US" sz="3200" dirty="0" smtClean="0"/>
              <a:t> </a:t>
            </a:r>
            <a:r>
              <a:rPr lang="en-US" sz="3200" dirty="0"/>
              <a:t/>
            </a:r>
            <a:br>
              <a:rPr lang="en-US" sz="3200" dirty="0"/>
            </a:br>
            <a:endParaRPr lang="en-IN" sz="3200"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002455196"/>
              </p:ext>
            </p:extLst>
          </p:nvPr>
        </p:nvGraphicFramePr>
        <p:xfrm>
          <a:off x="685800" y="2120900"/>
          <a:ext cx="7772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F6437A73-FA05-4C92-B805-F198406371F3}" type="slidenum">
              <a:rPr lang="en-IN" smtClean="0"/>
              <a:pPr/>
              <a:t>18</a:t>
            </a:fld>
            <a:endParaRPr lang="en-IN"/>
          </a:p>
        </p:txBody>
      </p:sp>
    </p:spTree>
    <p:extLst>
      <p:ext uri="{BB962C8B-B14F-4D97-AF65-F5344CB8AC3E}">
        <p14:creationId xmlns="" xmlns:p14="http://schemas.microsoft.com/office/powerpoint/2010/main" val="2993064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Stages in progression of NUG are described by </a:t>
            </a:r>
            <a:r>
              <a:rPr lang="en-US" sz="2800" dirty="0" err="1">
                <a:solidFill>
                  <a:srgbClr val="C00000"/>
                </a:solidFill>
              </a:rPr>
              <a:t>Pindborg</a:t>
            </a:r>
            <a:r>
              <a:rPr lang="en-US" sz="2800" dirty="0">
                <a:solidFill>
                  <a:srgbClr val="C00000"/>
                </a:solidFill>
              </a:rPr>
              <a:t> </a:t>
            </a:r>
            <a:r>
              <a:rPr lang="en-US" sz="2800" dirty="0" smtClean="0">
                <a:solidFill>
                  <a:srgbClr val="C00000"/>
                </a:solidFill>
              </a:rPr>
              <a:t>and </a:t>
            </a:r>
            <a:r>
              <a:rPr lang="en-IN" sz="2800" dirty="0" err="1" smtClean="0">
                <a:solidFill>
                  <a:srgbClr val="C00000"/>
                </a:solidFill>
              </a:rPr>
              <a:t>coworkers</a:t>
            </a:r>
            <a:r>
              <a:rPr lang="en-IN" sz="2800" dirty="0" smtClean="0"/>
              <a:t>…</a:t>
            </a:r>
            <a:endParaRPr lang="en-IN" sz="2800"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433431698"/>
              </p:ext>
            </p:extLst>
          </p:nvPr>
        </p:nvGraphicFramePr>
        <p:xfrm>
          <a:off x="685800" y="2121408"/>
          <a:ext cx="7772400" cy="405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F6437A73-FA05-4C92-B805-F198406371F3}" type="slidenum">
              <a:rPr lang="en-IN" smtClean="0"/>
              <a:pPr/>
              <a:t>19</a:t>
            </a:fld>
            <a:endParaRPr lang="en-IN"/>
          </a:p>
        </p:txBody>
      </p:sp>
    </p:spTree>
    <p:extLst>
      <p:ext uri="{BB962C8B-B14F-4D97-AF65-F5344CB8AC3E}">
        <p14:creationId xmlns="" xmlns:p14="http://schemas.microsoft.com/office/powerpoint/2010/main" val="2954869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1706"/>
            <a:ext cx="9144000" cy="820270"/>
          </a:xfrm>
        </p:spPr>
        <p:txBody>
          <a:bodyPr>
            <a:normAutofit/>
          </a:bodyPr>
          <a:lstStyle/>
          <a:p>
            <a:pPr algn="ctr"/>
            <a:r>
              <a:rPr lang="en-IN" sz="3600" b="1" dirty="0" smtClean="0">
                <a:latin typeface="Times New Roman" panose="02020603050405020304" pitchFamily="18" charset="0"/>
                <a:cs typeface="Times New Roman" panose="02020603050405020304" pitchFamily="18" charset="0"/>
              </a:rPr>
              <a:t>SPECIFIC LEARNING OBJECTIVES</a:t>
            </a:r>
            <a:endParaRPr lang="en-IN" sz="3600" dirty="0"/>
          </a:p>
        </p:txBody>
      </p:sp>
      <p:graphicFrame>
        <p:nvGraphicFramePr>
          <p:cNvPr id="6" name="Content Placeholder 5"/>
          <p:cNvGraphicFramePr>
            <a:graphicFrameLocks noGrp="1"/>
          </p:cNvGraphicFramePr>
          <p:nvPr>
            <p:ph idx="1"/>
          </p:nvPr>
        </p:nvGraphicFramePr>
        <p:xfrm>
          <a:off x="174811" y="1358152"/>
          <a:ext cx="8969190" cy="3383280"/>
        </p:xfrm>
        <a:graphic>
          <a:graphicData uri="http://schemas.openxmlformats.org/drawingml/2006/table">
            <a:tbl>
              <a:tblPr firstRow="1" bandRow="1">
                <a:tableStyleId>{5C22544A-7EE6-4342-B048-85BDC9FD1C3A}</a:tableStyleId>
              </a:tblPr>
              <a:tblGrid>
                <a:gridCol w="2989730"/>
                <a:gridCol w="2989730"/>
                <a:gridCol w="2989730"/>
              </a:tblGrid>
              <a:tr h="345800">
                <a:tc>
                  <a:txBody>
                    <a:bodyPr/>
                    <a:lstStyle/>
                    <a:p>
                      <a:r>
                        <a:rPr lang="en-US" b="0" i="0" dirty="0" smtClean="0">
                          <a:solidFill>
                            <a:schemeClr val="tx1"/>
                          </a:solidFill>
                          <a:latin typeface="Algerian" pitchFamily="82" charset="0"/>
                        </a:rPr>
                        <a:t>CORE AREAS </a:t>
                      </a:r>
                      <a:endParaRPr lang="en-IN" b="0" i="0" dirty="0">
                        <a:solidFill>
                          <a:schemeClr val="tx1"/>
                        </a:solidFill>
                        <a:latin typeface="Algerian" pitchFamily="82" charset="0"/>
                      </a:endParaRPr>
                    </a:p>
                  </a:txBody>
                  <a:tcPr/>
                </a:tc>
                <a:tc>
                  <a:txBody>
                    <a:bodyPr/>
                    <a:lstStyle/>
                    <a:p>
                      <a:r>
                        <a:rPr lang="en-US" b="0" i="0" dirty="0" smtClean="0">
                          <a:solidFill>
                            <a:schemeClr val="tx1"/>
                          </a:solidFill>
                          <a:latin typeface="Algerian" pitchFamily="82" charset="0"/>
                        </a:rPr>
                        <a:t>DOMAIN </a:t>
                      </a:r>
                      <a:endParaRPr lang="en-IN" b="0" i="0" dirty="0">
                        <a:solidFill>
                          <a:schemeClr val="tx1"/>
                        </a:solidFill>
                        <a:latin typeface="Algerian" pitchFamily="82" charset="0"/>
                      </a:endParaRPr>
                    </a:p>
                  </a:txBody>
                  <a:tcPr/>
                </a:tc>
                <a:tc>
                  <a:txBody>
                    <a:bodyPr/>
                    <a:lstStyle/>
                    <a:p>
                      <a:r>
                        <a:rPr lang="en-US" b="0" i="0" dirty="0" smtClean="0">
                          <a:solidFill>
                            <a:schemeClr val="tx1"/>
                          </a:solidFill>
                          <a:latin typeface="Algerian" pitchFamily="82" charset="0"/>
                        </a:rPr>
                        <a:t>CATEGOR Y</a:t>
                      </a:r>
                      <a:endParaRPr lang="en-IN" b="0" i="0" dirty="0">
                        <a:solidFill>
                          <a:schemeClr val="tx1"/>
                        </a:solidFill>
                        <a:latin typeface="Algerian" pitchFamily="82" charset="0"/>
                      </a:endParaRPr>
                    </a:p>
                  </a:txBody>
                  <a:tcPr/>
                </a:tc>
              </a:tr>
              <a:tr h="13642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Introduction </a:t>
                      </a:r>
                      <a:endParaRPr lang="en-IN" sz="18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N" sz="18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smtClean="0">
                          <a:solidFill>
                            <a:srgbClr val="FF0000"/>
                          </a:solidFill>
                        </a:rPr>
                        <a:t>Necrotizing Ulcerative Gingivitis</a:t>
                      </a:r>
                    </a:p>
                    <a:p>
                      <a:endParaRPr lang="en-IN" dirty="0"/>
                    </a:p>
                  </a:txBody>
                  <a:tcPr/>
                </a:tc>
                <a:tc>
                  <a:txBody>
                    <a:bodyPr/>
                    <a:lstStyle/>
                    <a:p>
                      <a:r>
                        <a:rPr lang="en-US" b="1" i="1" dirty="0" smtClean="0"/>
                        <a:t>Affective </a:t>
                      </a:r>
                    </a:p>
                    <a:p>
                      <a:endParaRPr lang="en-US" b="1"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N" sz="1800" b="1" i="1" dirty="0" smtClean="0">
                          <a:latin typeface="Times New Roman" panose="02020603050405020304" pitchFamily="18" charset="0"/>
                          <a:cs typeface="Times New Roman" panose="02020603050405020304" pitchFamily="18" charset="0"/>
                        </a:rPr>
                        <a:t>Cognitive </a:t>
                      </a:r>
                    </a:p>
                    <a:p>
                      <a:endParaRPr lang="en-IN" b="1" i="1" dirty="0"/>
                    </a:p>
                  </a:txBody>
                  <a:tcPr/>
                </a:tc>
                <a:tc>
                  <a:txBody>
                    <a:bodyPr/>
                    <a:lstStyle/>
                    <a:p>
                      <a:r>
                        <a:rPr lang="en-US" b="1" i="1" dirty="0" smtClean="0"/>
                        <a:t>Desire to know</a:t>
                      </a:r>
                    </a:p>
                    <a:p>
                      <a:endParaRPr lang="en-US" b="1"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N" sz="1800" b="1" i="1" dirty="0" smtClean="0">
                          <a:latin typeface="Times New Roman" panose="02020603050405020304" pitchFamily="18" charset="0"/>
                          <a:cs typeface="Times New Roman" panose="02020603050405020304" pitchFamily="18" charset="0"/>
                        </a:rPr>
                        <a:t>Must to know</a:t>
                      </a:r>
                    </a:p>
                    <a:p>
                      <a:endParaRPr lang="en-IN" b="1" i="1" dirty="0"/>
                    </a:p>
                  </a:txBody>
                  <a:tcPr/>
                </a:tc>
              </a:tr>
              <a:tr h="8526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smtClean="0">
                          <a:solidFill>
                            <a:srgbClr val="FF0000"/>
                          </a:solidFill>
                        </a:rPr>
                        <a:t>Primary Herpetic </a:t>
                      </a:r>
                      <a:r>
                        <a:rPr lang="en-IN" sz="1800" dirty="0" err="1" smtClean="0">
                          <a:solidFill>
                            <a:srgbClr val="FF0000"/>
                          </a:solidFill>
                        </a:rPr>
                        <a:t>Gingivostomatitis</a:t>
                      </a:r>
                      <a:endParaRPr lang="en-IN" sz="1800" dirty="0" smtClean="0">
                        <a:solidFill>
                          <a:srgbClr val="FF0000"/>
                        </a:solidFill>
                      </a:endParaRP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i="1" dirty="0" smtClean="0">
                          <a:latin typeface="Times New Roman" panose="02020603050405020304" pitchFamily="18" charset="0"/>
                          <a:cs typeface="Times New Roman" panose="02020603050405020304" pitchFamily="18" charset="0"/>
                        </a:rPr>
                        <a:t>Cognitive </a:t>
                      </a:r>
                    </a:p>
                    <a:p>
                      <a:endParaRPr lang="en-IN"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i="1" dirty="0" smtClean="0">
                          <a:latin typeface="Times New Roman" panose="02020603050405020304" pitchFamily="18" charset="0"/>
                          <a:cs typeface="Times New Roman" panose="02020603050405020304" pitchFamily="18" charset="0"/>
                        </a:rPr>
                        <a:t>Must to know</a:t>
                      </a:r>
                    </a:p>
                    <a:p>
                      <a:endParaRPr lang="en-IN" b="1" i="1" dirty="0"/>
                    </a:p>
                  </a:txBody>
                  <a:tcPr/>
                </a:tc>
              </a:tr>
              <a:tr h="5968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err="1" smtClean="0">
                          <a:solidFill>
                            <a:srgbClr val="FF0000"/>
                          </a:solidFill>
                        </a:rPr>
                        <a:t>Pericoronitis</a:t>
                      </a:r>
                      <a:endParaRPr lang="en-IN" sz="1800" dirty="0" smtClean="0">
                        <a:solidFill>
                          <a:srgbClr val="FF0000"/>
                        </a:solidFill>
                      </a:endParaRP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i="1" dirty="0" smtClean="0">
                          <a:latin typeface="Times New Roman" panose="02020603050405020304" pitchFamily="18" charset="0"/>
                          <a:cs typeface="Times New Roman" panose="02020603050405020304" pitchFamily="18" charset="0"/>
                        </a:rPr>
                        <a:t>Cognitive </a:t>
                      </a:r>
                    </a:p>
                    <a:p>
                      <a:endParaRPr lang="en-IN"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i="1" dirty="0" smtClean="0">
                          <a:latin typeface="Times New Roman" panose="02020603050405020304" pitchFamily="18" charset="0"/>
                          <a:cs typeface="Times New Roman" panose="02020603050405020304" pitchFamily="18" charset="0"/>
                        </a:rPr>
                        <a:t>Must to know</a:t>
                      </a:r>
                    </a:p>
                    <a:p>
                      <a:endParaRPr lang="en-IN" b="1" i="1" dirty="0"/>
                    </a:p>
                  </a:txBody>
                  <a:tcPr/>
                </a:tc>
              </a:tr>
            </a:tbl>
          </a:graphicData>
        </a:graphic>
      </p:graphicFrame>
      <p:sp>
        <p:nvSpPr>
          <p:cNvPr id="4" name="Slide Number Placeholder 3"/>
          <p:cNvSpPr>
            <a:spLocks noGrp="1"/>
          </p:cNvSpPr>
          <p:nvPr>
            <p:ph type="sldNum" sz="quarter" idx="12"/>
          </p:nvPr>
        </p:nvSpPr>
        <p:spPr/>
        <p:txBody>
          <a:bodyPr/>
          <a:lstStyle/>
          <a:p>
            <a:fld id="{F6437A73-FA05-4C92-B805-F198406371F3}" type="slidenum">
              <a:rPr lang="en-IN" smtClean="0"/>
              <a:pPr/>
              <a:t>2</a:t>
            </a:fld>
            <a:endParaRPr lang="en-I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C00000"/>
                </a:solidFill>
              </a:rPr>
              <a:t>Horning and Cohen </a:t>
            </a:r>
            <a:r>
              <a:rPr lang="en-US" sz="3200" dirty="0"/>
              <a:t>extended the staging as follows:</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950061599"/>
              </p:ext>
            </p:extLst>
          </p:nvPr>
        </p:nvGraphicFramePr>
        <p:xfrm>
          <a:off x="685800" y="2121408"/>
          <a:ext cx="7772400" cy="405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F6437A73-FA05-4C92-B805-F198406371F3}" type="slidenum">
              <a:rPr lang="en-IN" smtClean="0"/>
              <a:pPr/>
              <a:t>20</a:t>
            </a:fld>
            <a:endParaRPr lang="en-IN"/>
          </a:p>
        </p:txBody>
      </p:sp>
    </p:spTree>
    <p:extLst>
      <p:ext uri="{BB962C8B-B14F-4D97-AF65-F5344CB8AC3E}">
        <p14:creationId xmlns="" xmlns:p14="http://schemas.microsoft.com/office/powerpoint/2010/main" val="968669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908879398"/>
              </p:ext>
            </p:extLst>
          </p:nvPr>
        </p:nvGraphicFramePr>
        <p:xfrm>
          <a:off x="685800" y="1394691"/>
          <a:ext cx="7772400" cy="4777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F6437A73-FA05-4C92-B805-F198406371F3}" type="slidenum">
              <a:rPr lang="en-IN" smtClean="0"/>
              <a:pPr/>
              <a:t>21</a:t>
            </a:fld>
            <a:endParaRPr lang="en-IN"/>
          </a:p>
        </p:txBody>
      </p:sp>
    </p:spTree>
    <p:extLst>
      <p:ext uri="{BB962C8B-B14F-4D97-AF65-F5344CB8AC3E}">
        <p14:creationId xmlns="" xmlns:p14="http://schemas.microsoft.com/office/powerpoint/2010/main" val="1664002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err="1">
                <a:solidFill>
                  <a:srgbClr val="0070C0"/>
                </a:solidFill>
              </a:rPr>
              <a:t>Etiology</a:t>
            </a:r>
            <a:endParaRPr lang="en-IN" dirty="0">
              <a:solidFill>
                <a:srgbClr val="0070C0"/>
              </a:solidFill>
            </a:endParaRPr>
          </a:p>
        </p:txBody>
      </p:sp>
      <p:sp>
        <p:nvSpPr>
          <p:cNvPr id="3" name="Content Placeholder 2"/>
          <p:cNvSpPr>
            <a:spLocks noGrp="1"/>
          </p:cNvSpPr>
          <p:nvPr>
            <p:ph idx="1"/>
          </p:nvPr>
        </p:nvSpPr>
        <p:spPr/>
        <p:txBody>
          <a:bodyPr>
            <a:normAutofit/>
          </a:bodyPr>
          <a:lstStyle/>
          <a:p>
            <a:pPr>
              <a:lnSpc>
                <a:spcPct val="150000"/>
              </a:lnSpc>
            </a:pPr>
            <a:r>
              <a:rPr lang="en-IN" sz="2800" dirty="0" smtClean="0"/>
              <a:t>Role of bacteria</a:t>
            </a:r>
          </a:p>
          <a:p>
            <a:pPr>
              <a:lnSpc>
                <a:spcPct val="150000"/>
              </a:lnSpc>
            </a:pPr>
            <a:r>
              <a:rPr lang="en-US" sz="2800" dirty="0"/>
              <a:t>Role of the host </a:t>
            </a:r>
            <a:r>
              <a:rPr lang="en-US" sz="2800" dirty="0" smtClean="0"/>
              <a:t>response</a:t>
            </a:r>
          </a:p>
          <a:p>
            <a:pPr>
              <a:lnSpc>
                <a:spcPct val="150000"/>
              </a:lnSpc>
            </a:pPr>
            <a:r>
              <a:rPr lang="en-IN" sz="2800" dirty="0"/>
              <a:t>Local </a:t>
            </a:r>
            <a:r>
              <a:rPr lang="en-IN" sz="2800" dirty="0" smtClean="0"/>
              <a:t>and systemic predisposing factors</a:t>
            </a:r>
          </a:p>
        </p:txBody>
      </p:sp>
      <p:sp>
        <p:nvSpPr>
          <p:cNvPr id="4" name="Slide Number Placeholder 3"/>
          <p:cNvSpPr>
            <a:spLocks noGrp="1"/>
          </p:cNvSpPr>
          <p:nvPr>
            <p:ph type="sldNum" sz="quarter" idx="12"/>
          </p:nvPr>
        </p:nvSpPr>
        <p:spPr/>
        <p:txBody>
          <a:bodyPr/>
          <a:lstStyle/>
          <a:p>
            <a:fld id="{F6437A73-FA05-4C92-B805-F198406371F3}" type="slidenum">
              <a:rPr lang="en-IN" smtClean="0"/>
              <a:pPr/>
              <a:t>22</a:t>
            </a:fld>
            <a:endParaRPr lang="en-IN"/>
          </a:p>
        </p:txBody>
      </p:sp>
    </p:spTree>
    <p:extLst>
      <p:ext uri="{BB962C8B-B14F-4D97-AF65-F5344CB8AC3E}">
        <p14:creationId xmlns="" xmlns:p14="http://schemas.microsoft.com/office/powerpoint/2010/main" val="3382539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solidFill>
                  <a:schemeClr val="accent2">
                    <a:lumMod val="75000"/>
                  </a:schemeClr>
                </a:solidFill>
              </a:rPr>
              <a:t>Role </a:t>
            </a:r>
            <a:r>
              <a:rPr lang="en-IN" sz="3600" b="1" dirty="0">
                <a:solidFill>
                  <a:schemeClr val="accent2">
                    <a:lumMod val="75000"/>
                  </a:schemeClr>
                </a:solidFill>
              </a:rPr>
              <a:t>of bacteria</a:t>
            </a:r>
            <a:endParaRPr lang="en-IN" sz="3600" dirty="0">
              <a:solidFill>
                <a:schemeClr val="accent2">
                  <a:lumMod val="75000"/>
                </a:schemeClr>
              </a:solidFill>
            </a:endParaRPr>
          </a:p>
        </p:txBody>
      </p:sp>
      <p:sp>
        <p:nvSpPr>
          <p:cNvPr id="3" name="Content Placeholder 2"/>
          <p:cNvSpPr>
            <a:spLocks noGrp="1"/>
          </p:cNvSpPr>
          <p:nvPr>
            <p:ph idx="1"/>
          </p:nvPr>
        </p:nvSpPr>
        <p:spPr/>
        <p:txBody>
          <a:bodyPr>
            <a:normAutofit fontScale="85000" lnSpcReduction="10000"/>
          </a:bodyPr>
          <a:lstStyle/>
          <a:p>
            <a:pPr algn="just">
              <a:lnSpc>
                <a:spcPct val="150000"/>
              </a:lnSpc>
            </a:pPr>
            <a:r>
              <a:rPr lang="en-US" sz="2800" dirty="0" err="1">
                <a:solidFill>
                  <a:srgbClr val="FF0000"/>
                </a:solidFill>
              </a:rPr>
              <a:t>Plaut</a:t>
            </a:r>
            <a:r>
              <a:rPr lang="en-US" sz="2800" dirty="0">
                <a:solidFill>
                  <a:srgbClr val="FF0000"/>
                </a:solidFill>
              </a:rPr>
              <a:t>, in 1894, and Vincent, in 1896</a:t>
            </a:r>
            <a:r>
              <a:rPr lang="en-US" sz="2800" dirty="0"/>
              <a:t>, postulated that NUG was </a:t>
            </a:r>
            <a:r>
              <a:rPr lang="en-US" sz="2800" dirty="0" smtClean="0"/>
              <a:t>caused by </a:t>
            </a:r>
            <a:r>
              <a:rPr lang="en-US" sz="2800" dirty="0"/>
              <a:t>specific bacteria: </a:t>
            </a:r>
            <a:r>
              <a:rPr lang="en-US" sz="2800" dirty="0">
                <a:solidFill>
                  <a:srgbClr val="0070C0"/>
                </a:solidFill>
              </a:rPr>
              <a:t>fusiform bacillus and a spirochetal organism</a:t>
            </a:r>
            <a:r>
              <a:rPr lang="en-US" sz="2800" dirty="0" smtClean="0">
                <a:solidFill>
                  <a:srgbClr val="0070C0"/>
                </a:solidFill>
              </a:rPr>
              <a:t>.</a:t>
            </a:r>
          </a:p>
          <a:p>
            <a:pPr algn="just">
              <a:lnSpc>
                <a:spcPct val="150000"/>
              </a:lnSpc>
            </a:pPr>
            <a:r>
              <a:rPr lang="en-IN" sz="2800" dirty="0" err="1">
                <a:solidFill>
                  <a:srgbClr val="FF0000"/>
                </a:solidFill>
              </a:rPr>
              <a:t>Rosebury</a:t>
            </a:r>
            <a:r>
              <a:rPr lang="en-IN" sz="2800" dirty="0">
                <a:solidFill>
                  <a:srgbClr val="FF0000"/>
                </a:solidFill>
              </a:rPr>
              <a:t> et al </a:t>
            </a:r>
            <a:r>
              <a:rPr lang="en-IN" sz="2800" dirty="0"/>
              <a:t>described a </a:t>
            </a:r>
            <a:r>
              <a:rPr lang="en-IN" sz="2800" dirty="0" err="1">
                <a:solidFill>
                  <a:schemeClr val="accent1">
                    <a:lumMod val="75000"/>
                  </a:schemeClr>
                </a:solidFill>
              </a:rPr>
              <a:t>fusospirochetal</a:t>
            </a:r>
            <a:r>
              <a:rPr lang="en-IN" sz="2800" dirty="0">
                <a:solidFill>
                  <a:schemeClr val="accent1">
                    <a:lumMod val="75000"/>
                  </a:schemeClr>
                </a:solidFill>
              </a:rPr>
              <a:t> complex </a:t>
            </a:r>
            <a:r>
              <a:rPr lang="en-IN" sz="2800" dirty="0" smtClean="0"/>
              <a:t>that </a:t>
            </a:r>
            <a:r>
              <a:rPr lang="en-US" sz="2800" dirty="0" smtClean="0"/>
              <a:t>consists </a:t>
            </a:r>
            <a:r>
              <a:rPr lang="en-US" sz="2800" dirty="0"/>
              <a:t>of </a:t>
            </a:r>
            <a:r>
              <a:rPr lang="en-US" sz="2800" i="1" dirty="0"/>
              <a:t>T. </a:t>
            </a:r>
            <a:r>
              <a:rPr lang="en-US" sz="2800" i="1" dirty="0" err="1"/>
              <a:t>microdentium</a:t>
            </a:r>
            <a:r>
              <a:rPr lang="en-US" sz="2800" i="1" dirty="0"/>
              <a:t>, </a:t>
            </a:r>
            <a:r>
              <a:rPr lang="en-US" sz="2800" dirty="0"/>
              <a:t>intermediate spirochetes, </a:t>
            </a:r>
            <a:r>
              <a:rPr lang="en-US" sz="2800" dirty="0" err="1"/>
              <a:t>vibrios</a:t>
            </a:r>
            <a:r>
              <a:rPr lang="en-US" sz="2800" dirty="0"/>
              <a:t>, </a:t>
            </a:r>
            <a:r>
              <a:rPr lang="en-US" sz="2800" dirty="0" smtClean="0"/>
              <a:t>fusiform bacilli</a:t>
            </a:r>
            <a:r>
              <a:rPr lang="en-US" sz="2800" dirty="0"/>
              <a:t>, and filamentous organisms in addition to several </a:t>
            </a:r>
            <a:r>
              <a:rPr lang="en-US" sz="2800" i="1" dirty="0" err="1" smtClean="0"/>
              <a:t>Borrelia</a:t>
            </a:r>
            <a:r>
              <a:rPr lang="en-US" sz="2800" i="1" dirty="0"/>
              <a:t> </a:t>
            </a:r>
            <a:r>
              <a:rPr lang="en-IN" sz="2800" dirty="0" smtClean="0"/>
              <a:t>species.</a:t>
            </a:r>
          </a:p>
        </p:txBody>
      </p:sp>
      <p:sp>
        <p:nvSpPr>
          <p:cNvPr id="4" name="Slide Number Placeholder 3"/>
          <p:cNvSpPr>
            <a:spLocks noGrp="1"/>
          </p:cNvSpPr>
          <p:nvPr>
            <p:ph type="sldNum" sz="quarter" idx="12"/>
          </p:nvPr>
        </p:nvSpPr>
        <p:spPr/>
        <p:txBody>
          <a:bodyPr/>
          <a:lstStyle/>
          <a:p>
            <a:fld id="{F6437A73-FA05-4C92-B805-F198406371F3}" type="slidenum">
              <a:rPr lang="en-IN" smtClean="0"/>
              <a:pPr/>
              <a:t>23</a:t>
            </a:fld>
            <a:endParaRPr lang="en-IN"/>
          </a:p>
        </p:txBody>
      </p:sp>
    </p:spTree>
    <p:extLst>
      <p:ext uri="{BB962C8B-B14F-4D97-AF65-F5344CB8AC3E}">
        <p14:creationId xmlns="" xmlns:p14="http://schemas.microsoft.com/office/powerpoint/2010/main" val="2136501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70000" lnSpcReduction="20000"/>
          </a:bodyPr>
          <a:lstStyle/>
          <a:p>
            <a:pPr algn="just">
              <a:lnSpc>
                <a:spcPct val="150000"/>
              </a:lnSpc>
            </a:pPr>
            <a:r>
              <a:rPr lang="en-US" sz="2800" dirty="0"/>
              <a:t>Treatment with metronidazole results in a significant reduction </a:t>
            </a:r>
            <a:r>
              <a:rPr lang="en-US" sz="2800" dirty="0" smtClean="0"/>
              <a:t>of </a:t>
            </a:r>
            <a:r>
              <a:rPr lang="en-US" sz="2800" i="1" dirty="0" err="1" smtClean="0"/>
              <a:t>Treponema</a:t>
            </a:r>
            <a:r>
              <a:rPr lang="en-US" sz="2800" i="1" dirty="0" smtClean="0"/>
              <a:t> </a:t>
            </a:r>
            <a:r>
              <a:rPr lang="en-US" sz="2800" dirty="0"/>
              <a:t>species, </a:t>
            </a:r>
            <a:r>
              <a:rPr lang="en-US" sz="2800" i="1" dirty="0" err="1"/>
              <a:t>Prevotella</a:t>
            </a:r>
            <a:r>
              <a:rPr lang="en-US" sz="2800" i="1" dirty="0"/>
              <a:t> intermedia, </a:t>
            </a:r>
            <a:r>
              <a:rPr lang="en-US" sz="2800" dirty="0"/>
              <a:t>and </a:t>
            </a:r>
            <a:r>
              <a:rPr lang="en-US" sz="2800" i="1" dirty="0" err="1"/>
              <a:t>Fusobacterium</a:t>
            </a:r>
            <a:r>
              <a:rPr lang="en-US" sz="2800" i="1" dirty="0"/>
              <a:t>, </a:t>
            </a:r>
            <a:r>
              <a:rPr lang="en-US" sz="2800" dirty="0" smtClean="0"/>
              <a:t>with resolution </a:t>
            </a:r>
            <a:r>
              <a:rPr lang="en-US" sz="2800" dirty="0"/>
              <a:t>of the clinical symptoms. </a:t>
            </a:r>
            <a:endParaRPr lang="en-US" sz="2800" dirty="0" smtClean="0"/>
          </a:p>
          <a:p>
            <a:pPr algn="just">
              <a:lnSpc>
                <a:spcPct val="150000"/>
              </a:lnSpc>
            </a:pPr>
            <a:r>
              <a:rPr lang="en-US" sz="2800" dirty="0" smtClean="0"/>
              <a:t>The </a:t>
            </a:r>
            <a:r>
              <a:rPr lang="en-US" sz="2800" dirty="0"/>
              <a:t>antibacterial spectrum of </a:t>
            </a:r>
            <a:r>
              <a:rPr lang="en-US" sz="2800" dirty="0" smtClean="0"/>
              <a:t>this drug </a:t>
            </a:r>
            <a:r>
              <a:rPr lang="en-US" sz="2800" dirty="0"/>
              <a:t>provides evidence for the anaerobic members of the flora </a:t>
            </a:r>
            <a:r>
              <a:rPr lang="en-US" sz="2800" dirty="0" smtClean="0"/>
              <a:t>as </a:t>
            </a:r>
            <a:r>
              <a:rPr lang="en-IN" sz="2800" dirty="0" smtClean="0"/>
              <a:t>etiologic </a:t>
            </a:r>
            <a:r>
              <a:rPr lang="en-IN" sz="2800" dirty="0"/>
              <a:t>agents</a:t>
            </a:r>
            <a:r>
              <a:rPr lang="en-IN" sz="2800" dirty="0" smtClean="0"/>
              <a:t>.</a:t>
            </a:r>
          </a:p>
          <a:p>
            <a:pPr algn="just">
              <a:lnSpc>
                <a:spcPct val="150000"/>
              </a:lnSpc>
            </a:pPr>
            <a:r>
              <a:rPr lang="en-US" sz="2800" dirty="0" smtClean="0"/>
              <a:t>Increased immunoglobulin </a:t>
            </a:r>
            <a:r>
              <a:rPr lang="en-US" sz="2800" dirty="0"/>
              <a:t>G and M </a:t>
            </a:r>
            <a:r>
              <a:rPr lang="en-US" sz="2800" dirty="0" smtClean="0"/>
              <a:t>antibody titers </a:t>
            </a:r>
            <a:r>
              <a:rPr lang="en-US" sz="2800" dirty="0"/>
              <a:t>for medium-sized spirochetes and P. intermedia in patients </a:t>
            </a:r>
            <a:r>
              <a:rPr lang="en-US" sz="2800" dirty="0" smtClean="0"/>
              <a:t>with NUG </a:t>
            </a:r>
            <a:endParaRPr lang="en-IN" sz="2800" dirty="0"/>
          </a:p>
        </p:txBody>
      </p:sp>
      <p:sp>
        <p:nvSpPr>
          <p:cNvPr id="4" name="Slide Number Placeholder 3"/>
          <p:cNvSpPr>
            <a:spLocks noGrp="1"/>
          </p:cNvSpPr>
          <p:nvPr>
            <p:ph type="sldNum" sz="quarter" idx="12"/>
          </p:nvPr>
        </p:nvSpPr>
        <p:spPr/>
        <p:txBody>
          <a:bodyPr/>
          <a:lstStyle/>
          <a:p>
            <a:fld id="{F6437A73-FA05-4C92-B805-F198406371F3}" type="slidenum">
              <a:rPr lang="en-IN" smtClean="0"/>
              <a:pPr/>
              <a:t>24</a:t>
            </a:fld>
            <a:endParaRPr lang="en-IN"/>
          </a:p>
        </p:txBody>
      </p:sp>
    </p:spTree>
    <p:extLst>
      <p:ext uri="{BB962C8B-B14F-4D97-AF65-F5344CB8AC3E}">
        <p14:creationId xmlns="" xmlns:p14="http://schemas.microsoft.com/office/powerpoint/2010/main" val="3059413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2">
                    <a:lumMod val="75000"/>
                  </a:schemeClr>
                </a:solidFill>
              </a:rPr>
              <a:t>Role of the host response</a:t>
            </a:r>
            <a:endParaRPr lang="en-IN" sz="3600" dirty="0">
              <a:solidFill>
                <a:schemeClr val="accent2">
                  <a:lumMod val="75000"/>
                </a:schemeClr>
              </a:solidFill>
            </a:endParaRPr>
          </a:p>
        </p:txBody>
      </p:sp>
      <p:sp>
        <p:nvSpPr>
          <p:cNvPr id="3" name="Content Placeholder 2"/>
          <p:cNvSpPr>
            <a:spLocks noGrp="1"/>
          </p:cNvSpPr>
          <p:nvPr>
            <p:ph idx="1"/>
          </p:nvPr>
        </p:nvSpPr>
        <p:spPr/>
        <p:txBody>
          <a:bodyPr>
            <a:normAutofit fontScale="77500" lnSpcReduction="20000"/>
          </a:bodyPr>
          <a:lstStyle/>
          <a:p>
            <a:pPr algn="just">
              <a:lnSpc>
                <a:spcPct val="150000"/>
              </a:lnSpc>
            </a:pPr>
            <a:r>
              <a:rPr lang="en-US" sz="2800" dirty="0" smtClean="0">
                <a:solidFill>
                  <a:srgbClr val="7030A0"/>
                </a:solidFill>
              </a:rPr>
              <a:t>the </a:t>
            </a:r>
            <a:r>
              <a:rPr lang="en-US" sz="2800" dirty="0">
                <a:solidFill>
                  <a:srgbClr val="7030A0"/>
                </a:solidFill>
              </a:rPr>
              <a:t>presence of these </a:t>
            </a:r>
            <a:r>
              <a:rPr lang="en-US" sz="2800" dirty="0" smtClean="0">
                <a:solidFill>
                  <a:srgbClr val="7030A0"/>
                </a:solidFill>
              </a:rPr>
              <a:t>specific organisms </a:t>
            </a:r>
            <a:r>
              <a:rPr lang="en-US" sz="2800" dirty="0">
                <a:solidFill>
                  <a:srgbClr val="7030A0"/>
                </a:solidFill>
              </a:rPr>
              <a:t>appears to be insufficient </a:t>
            </a:r>
            <a:r>
              <a:rPr lang="en-US" sz="2800" dirty="0" smtClean="0">
                <a:solidFill>
                  <a:srgbClr val="7030A0"/>
                </a:solidFill>
              </a:rPr>
              <a:t>to </a:t>
            </a:r>
            <a:r>
              <a:rPr lang="en-IN" sz="2800" dirty="0" smtClean="0">
                <a:solidFill>
                  <a:srgbClr val="7030A0"/>
                </a:solidFill>
              </a:rPr>
              <a:t>cause </a:t>
            </a:r>
            <a:r>
              <a:rPr lang="en-IN" sz="2800" dirty="0">
                <a:solidFill>
                  <a:srgbClr val="7030A0"/>
                </a:solidFill>
              </a:rPr>
              <a:t>the disease.</a:t>
            </a:r>
          </a:p>
          <a:p>
            <a:pPr algn="just">
              <a:lnSpc>
                <a:spcPct val="150000"/>
              </a:lnSpc>
            </a:pPr>
            <a:r>
              <a:rPr lang="en-US" sz="2800" dirty="0"/>
              <a:t>In the first place, the fusiform–spirochete flora is frequently </a:t>
            </a:r>
            <a:r>
              <a:rPr lang="en-US" sz="2800" dirty="0" smtClean="0"/>
              <a:t>found in </a:t>
            </a:r>
            <a:r>
              <a:rPr lang="en-US" sz="2800" dirty="0"/>
              <a:t>patients who do not have NUG. </a:t>
            </a:r>
            <a:endParaRPr lang="en-US" sz="2800" dirty="0" smtClean="0"/>
          </a:p>
          <a:p>
            <a:pPr algn="just">
              <a:lnSpc>
                <a:spcPct val="150000"/>
              </a:lnSpc>
            </a:pPr>
            <a:r>
              <a:rPr lang="en-US" sz="2800" dirty="0" smtClean="0"/>
              <a:t>In </a:t>
            </a:r>
            <a:r>
              <a:rPr lang="en-US" sz="2800" dirty="0"/>
              <a:t>addition, exudates from </a:t>
            </a:r>
            <a:r>
              <a:rPr lang="en-US" sz="2800" dirty="0" smtClean="0"/>
              <a:t>NUG lesions </a:t>
            </a:r>
            <a:r>
              <a:rPr lang="en-US" sz="2800" dirty="0"/>
              <a:t>produce </a:t>
            </a:r>
            <a:r>
              <a:rPr lang="en-US" sz="2800" dirty="0" err="1"/>
              <a:t>fusospirochetal</a:t>
            </a:r>
            <a:r>
              <a:rPr lang="en-US" sz="2800" dirty="0"/>
              <a:t> abscesses rather than typical </a:t>
            </a:r>
            <a:r>
              <a:rPr lang="en-US" sz="2800" dirty="0" smtClean="0"/>
              <a:t>NUG when </a:t>
            </a:r>
            <a:r>
              <a:rPr lang="en-US" sz="2800" dirty="0"/>
              <a:t>such exudates are inoculated subcutaneously into </a:t>
            </a:r>
            <a:r>
              <a:rPr lang="en-US" sz="2800" dirty="0" smtClean="0"/>
              <a:t>experimental </a:t>
            </a:r>
            <a:r>
              <a:rPr lang="en-IN" sz="2800" dirty="0" smtClean="0"/>
              <a:t>animals</a:t>
            </a:r>
            <a:endParaRPr lang="en-IN" sz="2800" dirty="0"/>
          </a:p>
        </p:txBody>
      </p:sp>
      <p:sp>
        <p:nvSpPr>
          <p:cNvPr id="4" name="Slide Number Placeholder 3"/>
          <p:cNvSpPr>
            <a:spLocks noGrp="1"/>
          </p:cNvSpPr>
          <p:nvPr>
            <p:ph type="sldNum" sz="quarter" idx="12"/>
          </p:nvPr>
        </p:nvSpPr>
        <p:spPr/>
        <p:txBody>
          <a:bodyPr/>
          <a:lstStyle/>
          <a:p>
            <a:fld id="{F6437A73-FA05-4C92-B805-F198406371F3}" type="slidenum">
              <a:rPr lang="en-IN" smtClean="0"/>
              <a:pPr/>
              <a:t>25</a:t>
            </a:fld>
            <a:endParaRPr lang="en-IN"/>
          </a:p>
        </p:txBody>
      </p:sp>
    </p:spTree>
    <p:extLst>
      <p:ext uri="{BB962C8B-B14F-4D97-AF65-F5344CB8AC3E}">
        <p14:creationId xmlns="" xmlns:p14="http://schemas.microsoft.com/office/powerpoint/2010/main" val="985492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US" sz="2400" dirty="0" smtClean="0"/>
              <a:t>NUG involves an </a:t>
            </a:r>
            <a:r>
              <a:rPr lang="en-US" sz="2400" dirty="0"/>
              <a:t>impaired host </a:t>
            </a:r>
            <a:r>
              <a:rPr lang="en-US" sz="2400" dirty="0" smtClean="0"/>
              <a:t>response, associated </a:t>
            </a:r>
            <a:r>
              <a:rPr lang="en-US" sz="2400" dirty="0"/>
              <a:t>with physical and emotional stress as well as </a:t>
            </a:r>
            <a:r>
              <a:rPr lang="en-US" sz="2400" dirty="0" smtClean="0"/>
              <a:t>decreased resistance </a:t>
            </a:r>
            <a:r>
              <a:rPr lang="en-US" sz="2400" dirty="0"/>
              <a:t>to infection. </a:t>
            </a:r>
            <a:endParaRPr lang="en-US" sz="2400" dirty="0" smtClean="0"/>
          </a:p>
          <a:p>
            <a:pPr algn="just">
              <a:lnSpc>
                <a:spcPct val="150000"/>
              </a:lnSpc>
            </a:pPr>
            <a:r>
              <a:rPr lang="en-US" sz="2400" dirty="0" smtClean="0"/>
              <a:t>NUG </a:t>
            </a:r>
            <a:r>
              <a:rPr lang="en-US" sz="2400" dirty="0"/>
              <a:t>has not been produced experimentally </a:t>
            </a:r>
            <a:r>
              <a:rPr lang="en-US" sz="2400" dirty="0" smtClean="0"/>
              <a:t>in humans </a:t>
            </a:r>
            <a:r>
              <a:rPr lang="en-US" sz="2400" dirty="0"/>
              <a:t>or animals by only the inoculation of bacterial exudates </a:t>
            </a:r>
            <a:r>
              <a:rPr lang="en-US" sz="2400" dirty="0" smtClean="0"/>
              <a:t>from </a:t>
            </a:r>
            <a:r>
              <a:rPr lang="en-IN" sz="2400" dirty="0" smtClean="0"/>
              <a:t>the </a:t>
            </a:r>
            <a:r>
              <a:rPr lang="en-IN" sz="2400" dirty="0"/>
              <a:t>lesions.</a:t>
            </a:r>
          </a:p>
        </p:txBody>
      </p:sp>
      <p:sp>
        <p:nvSpPr>
          <p:cNvPr id="4" name="Slide Number Placeholder 3"/>
          <p:cNvSpPr>
            <a:spLocks noGrp="1"/>
          </p:cNvSpPr>
          <p:nvPr>
            <p:ph type="sldNum" sz="quarter" idx="12"/>
          </p:nvPr>
        </p:nvSpPr>
        <p:spPr/>
        <p:txBody>
          <a:bodyPr/>
          <a:lstStyle/>
          <a:p>
            <a:fld id="{F6437A73-FA05-4C92-B805-F198406371F3}" type="slidenum">
              <a:rPr lang="en-IN" smtClean="0"/>
              <a:pPr/>
              <a:t>26</a:t>
            </a:fld>
            <a:endParaRPr lang="en-IN"/>
          </a:p>
        </p:txBody>
      </p:sp>
    </p:spTree>
    <p:extLst>
      <p:ext uri="{BB962C8B-B14F-4D97-AF65-F5344CB8AC3E}">
        <p14:creationId xmlns="" xmlns:p14="http://schemas.microsoft.com/office/powerpoint/2010/main" val="3211297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55782"/>
            <a:ext cx="7772400" cy="5516418"/>
          </a:xfrm>
        </p:spPr>
        <p:txBody>
          <a:bodyPr>
            <a:normAutofit/>
          </a:bodyPr>
          <a:lstStyle/>
          <a:p>
            <a:pPr algn="just">
              <a:lnSpc>
                <a:spcPct val="150000"/>
              </a:lnSpc>
            </a:pPr>
            <a:r>
              <a:rPr lang="en-US" sz="2800" dirty="0" smtClean="0"/>
              <a:t>All </a:t>
            </a:r>
            <a:r>
              <a:rPr lang="en-US" sz="2800" dirty="0"/>
              <a:t>of the predisposing factors </a:t>
            </a:r>
            <a:r>
              <a:rPr lang="en-US" sz="2800" dirty="0" smtClean="0"/>
              <a:t>for NUG </a:t>
            </a:r>
            <a:r>
              <a:rPr lang="en-US" sz="2800" dirty="0"/>
              <a:t>are associated with immunosuppression. </a:t>
            </a:r>
            <a:endParaRPr lang="en-US" sz="2800" dirty="0" smtClean="0"/>
          </a:p>
          <a:p>
            <a:pPr algn="just">
              <a:lnSpc>
                <a:spcPct val="150000"/>
              </a:lnSpc>
            </a:pPr>
            <a:r>
              <a:rPr lang="en-US" sz="2800" dirty="0" smtClean="0">
                <a:solidFill>
                  <a:srgbClr val="FF0000"/>
                </a:solidFill>
              </a:rPr>
              <a:t>Cogen </a:t>
            </a:r>
            <a:r>
              <a:rPr lang="en-US" sz="2800" dirty="0">
                <a:solidFill>
                  <a:srgbClr val="FF0000"/>
                </a:solidFill>
              </a:rPr>
              <a:t>et al </a:t>
            </a:r>
            <a:r>
              <a:rPr lang="en-US" sz="2800" dirty="0" smtClean="0"/>
              <a:t>described a </a:t>
            </a:r>
            <a:r>
              <a:rPr lang="en-US" sz="2800" dirty="0"/>
              <a:t>depression in host defense mechanisms, particularly in </a:t>
            </a:r>
            <a:r>
              <a:rPr lang="en-US" sz="2800" dirty="0" smtClean="0"/>
              <a:t>PMN chemotaxis </a:t>
            </a:r>
            <a:r>
              <a:rPr lang="en-US" sz="2800" dirty="0"/>
              <a:t>and phagocytosis, in patients with NUG.</a:t>
            </a:r>
            <a:endParaRPr lang="en-IN" sz="2800" dirty="0"/>
          </a:p>
        </p:txBody>
      </p:sp>
      <p:sp>
        <p:nvSpPr>
          <p:cNvPr id="2" name="Slide Number Placeholder 1"/>
          <p:cNvSpPr>
            <a:spLocks noGrp="1"/>
          </p:cNvSpPr>
          <p:nvPr>
            <p:ph type="sldNum" sz="quarter" idx="12"/>
          </p:nvPr>
        </p:nvSpPr>
        <p:spPr/>
        <p:txBody>
          <a:bodyPr/>
          <a:lstStyle/>
          <a:p>
            <a:fld id="{F6437A73-FA05-4C92-B805-F198406371F3}" type="slidenum">
              <a:rPr lang="en-IN" smtClean="0"/>
              <a:pPr/>
              <a:t>27</a:t>
            </a:fld>
            <a:endParaRPr lang="en-IN"/>
          </a:p>
        </p:txBody>
      </p:sp>
    </p:spTree>
    <p:extLst>
      <p:ext uri="{BB962C8B-B14F-4D97-AF65-F5344CB8AC3E}">
        <p14:creationId xmlns="" xmlns:p14="http://schemas.microsoft.com/office/powerpoint/2010/main" val="1551256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11200"/>
            <a:ext cx="7772400" cy="5461000"/>
          </a:xfrm>
        </p:spPr>
        <p:txBody>
          <a:bodyPr>
            <a:normAutofit fontScale="92500"/>
          </a:bodyPr>
          <a:lstStyle/>
          <a:p>
            <a:pPr algn="just">
              <a:lnSpc>
                <a:spcPct val="150000"/>
              </a:lnSpc>
            </a:pPr>
            <a:r>
              <a:rPr lang="en-IN" sz="2400" dirty="0"/>
              <a:t>Immunodeficiency may </a:t>
            </a:r>
            <a:r>
              <a:rPr lang="en-IN" sz="2400" dirty="0" smtClean="0"/>
              <a:t>be </a:t>
            </a:r>
            <a:r>
              <a:rPr lang="en-US" sz="2400" dirty="0" smtClean="0"/>
              <a:t>related </a:t>
            </a:r>
            <a:r>
              <a:rPr lang="en-US" sz="2400" dirty="0"/>
              <a:t>to varying levels </a:t>
            </a:r>
            <a:r>
              <a:rPr lang="en-US" sz="2400" dirty="0" smtClean="0"/>
              <a:t>of</a:t>
            </a:r>
          </a:p>
          <a:p>
            <a:pPr lvl="1" algn="just">
              <a:lnSpc>
                <a:spcPct val="150000"/>
              </a:lnSpc>
            </a:pPr>
            <a:r>
              <a:rPr lang="en-US" sz="2400" dirty="0" smtClean="0">
                <a:solidFill>
                  <a:schemeClr val="accent1">
                    <a:lumMod val="75000"/>
                  </a:schemeClr>
                </a:solidFill>
              </a:rPr>
              <a:t>nutritional </a:t>
            </a:r>
            <a:r>
              <a:rPr lang="en-US" sz="2400" dirty="0">
                <a:solidFill>
                  <a:schemeClr val="accent1">
                    <a:lumMod val="75000"/>
                  </a:schemeClr>
                </a:solidFill>
              </a:rPr>
              <a:t>deficiency, </a:t>
            </a:r>
            <a:endParaRPr lang="en-US" sz="2400" dirty="0" smtClean="0">
              <a:solidFill>
                <a:schemeClr val="accent1">
                  <a:lumMod val="75000"/>
                </a:schemeClr>
              </a:solidFill>
            </a:endParaRPr>
          </a:p>
          <a:p>
            <a:pPr lvl="1" algn="just">
              <a:lnSpc>
                <a:spcPct val="150000"/>
              </a:lnSpc>
            </a:pPr>
            <a:r>
              <a:rPr lang="en-US" sz="2400" dirty="0" smtClean="0">
                <a:solidFill>
                  <a:schemeClr val="accent1">
                    <a:lumMod val="75000"/>
                  </a:schemeClr>
                </a:solidFill>
              </a:rPr>
              <a:t>fatigue </a:t>
            </a:r>
            <a:r>
              <a:rPr lang="en-US" sz="2400" dirty="0">
                <a:solidFill>
                  <a:schemeClr val="accent1">
                    <a:lumMod val="75000"/>
                  </a:schemeClr>
                </a:solidFill>
              </a:rPr>
              <a:t>caused by</a:t>
            </a:r>
          </a:p>
          <a:p>
            <a:pPr lvl="1" algn="just">
              <a:lnSpc>
                <a:spcPct val="150000"/>
              </a:lnSpc>
            </a:pPr>
            <a:r>
              <a:rPr lang="en-US" sz="2400" dirty="0">
                <a:solidFill>
                  <a:schemeClr val="accent1">
                    <a:lumMod val="75000"/>
                  </a:schemeClr>
                </a:solidFill>
              </a:rPr>
              <a:t>chronic sleep deprivation, </a:t>
            </a:r>
            <a:endParaRPr lang="en-US" sz="2400" dirty="0" smtClean="0">
              <a:solidFill>
                <a:schemeClr val="accent1">
                  <a:lumMod val="75000"/>
                </a:schemeClr>
              </a:solidFill>
            </a:endParaRPr>
          </a:p>
          <a:p>
            <a:pPr lvl="1" algn="just">
              <a:lnSpc>
                <a:spcPct val="150000"/>
              </a:lnSpc>
            </a:pPr>
            <a:r>
              <a:rPr lang="en-US" sz="2400" dirty="0" smtClean="0">
                <a:solidFill>
                  <a:schemeClr val="accent1">
                    <a:lumMod val="75000"/>
                  </a:schemeClr>
                </a:solidFill>
              </a:rPr>
              <a:t>other </a:t>
            </a:r>
            <a:r>
              <a:rPr lang="en-US" sz="2400" dirty="0">
                <a:solidFill>
                  <a:schemeClr val="accent1">
                    <a:lumMod val="75000"/>
                  </a:schemeClr>
                </a:solidFill>
              </a:rPr>
              <a:t>health habits (e.g., alcohol or </a:t>
            </a:r>
            <a:r>
              <a:rPr lang="en-US" sz="2400" dirty="0" smtClean="0">
                <a:solidFill>
                  <a:schemeClr val="accent1">
                    <a:lumMod val="75000"/>
                  </a:schemeClr>
                </a:solidFill>
              </a:rPr>
              <a:t>drug abuse</a:t>
            </a:r>
            <a:r>
              <a:rPr lang="en-US" sz="2400" dirty="0">
                <a:solidFill>
                  <a:schemeClr val="accent1">
                    <a:lumMod val="75000"/>
                  </a:schemeClr>
                </a:solidFill>
              </a:rPr>
              <a:t>), </a:t>
            </a:r>
            <a:endParaRPr lang="en-US" sz="2400" dirty="0" smtClean="0">
              <a:solidFill>
                <a:schemeClr val="accent1">
                  <a:lumMod val="75000"/>
                </a:schemeClr>
              </a:solidFill>
            </a:endParaRPr>
          </a:p>
          <a:p>
            <a:pPr lvl="1" algn="just">
              <a:lnSpc>
                <a:spcPct val="150000"/>
              </a:lnSpc>
            </a:pPr>
            <a:r>
              <a:rPr lang="en-US" sz="2400" dirty="0" smtClean="0">
                <a:solidFill>
                  <a:schemeClr val="accent1">
                    <a:lumMod val="75000"/>
                  </a:schemeClr>
                </a:solidFill>
              </a:rPr>
              <a:t>psychosocial </a:t>
            </a:r>
            <a:r>
              <a:rPr lang="en-US" sz="2400" dirty="0">
                <a:solidFill>
                  <a:schemeClr val="accent1">
                    <a:lumMod val="75000"/>
                  </a:schemeClr>
                </a:solidFill>
              </a:rPr>
              <a:t>factors, or systemic disease. </a:t>
            </a:r>
            <a:endParaRPr lang="en-US" sz="2400" dirty="0" smtClean="0">
              <a:solidFill>
                <a:schemeClr val="accent1">
                  <a:lumMod val="75000"/>
                </a:schemeClr>
              </a:solidFill>
            </a:endParaRPr>
          </a:p>
          <a:p>
            <a:pPr algn="just">
              <a:lnSpc>
                <a:spcPct val="150000"/>
              </a:lnSpc>
            </a:pPr>
            <a:r>
              <a:rPr lang="en-US" sz="2400" dirty="0" smtClean="0"/>
              <a:t>Importantly</a:t>
            </a:r>
            <a:r>
              <a:rPr lang="en-US" sz="2400" dirty="0"/>
              <a:t>, </a:t>
            </a:r>
            <a:r>
              <a:rPr lang="en-US" sz="2400" dirty="0" smtClean="0"/>
              <a:t>NUG may </a:t>
            </a:r>
            <a:r>
              <a:rPr lang="en-US" sz="2400" dirty="0"/>
              <a:t>be the presenting symptom for patients </a:t>
            </a:r>
            <a:r>
              <a:rPr lang="en-US" sz="2400" dirty="0" smtClean="0"/>
              <a:t>with immunosuppression </a:t>
            </a:r>
            <a:r>
              <a:rPr lang="en-US" sz="2400" dirty="0"/>
              <a:t>related to human immunodeficiency </a:t>
            </a:r>
            <a:r>
              <a:rPr lang="en-US" sz="2400" dirty="0" smtClean="0"/>
              <a:t>virus </a:t>
            </a:r>
            <a:r>
              <a:rPr lang="en-IN" sz="2400" dirty="0" smtClean="0"/>
              <a:t>infection</a:t>
            </a:r>
            <a:r>
              <a:rPr lang="en-IN" sz="2400" dirty="0"/>
              <a:t>.</a:t>
            </a:r>
          </a:p>
        </p:txBody>
      </p:sp>
      <p:sp>
        <p:nvSpPr>
          <p:cNvPr id="2" name="Slide Number Placeholder 1"/>
          <p:cNvSpPr>
            <a:spLocks noGrp="1"/>
          </p:cNvSpPr>
          <p:nvPr>
            <p:ph type="sldNum" sz="quarter" idx="12"/>
          </p:nvPr>
        </p:nvSpPr>
        <p:spPr/>
        <p:txBody>
          <a:bodyPr/>
          <a:lstStyle/>
          <a:p>
            <a:fld id="{F6437A73-FA05-4C92-B805-F198406371F3}" type="slidenum">
              <a:rPr lang="en-IN" smtClean="0"/>
              <a:pPr/>
              <a:t>28</a:t>
            </a:fld>
            <a:endParaRPr lang="en-IN"/>
          </a:p>
        </p:txBody>
      </p:sp>
    </p:spTree>
    <p:extLst>
      <p:ext uri="{BB962C8B-B14F-4D97-AF65-F5344CB8AC3E}">
        <p14:creationId xmlns="" xmlns:p14="http://schemas.microsoft.com/office/powerpoint/2010/main" val="2768446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6159"/>
            <a:ext cx="7772400" cy="1113259"/>
          </a:xfrm>
        </p:spPr>
        <p:txBody>
          <a:bodyPr>
            <a:normAutofit/>
          </a:bodyPr>
          <a:lstStyle/>
          <a:p>
            <a:r>
              <a:rPr lang="en-IN" sz="3200" b="1" dirty="0">
                <a:solidFill>
                  <a:schemeClr val="accent4">
                    <a:lumMod val="75000"/>
                  </a:schemeClr>
                </a:solidFill>
              </a:rPr>
              <a:t>Local predisposing factors</a:t>
            </a:r>
            <a:endParaRPr lang="en-IN" sz="3200" dirty="0">
              <a:solidFill>
                <a:schemeClr val="accent4">
                  <a:lumMod val="75000"/>
                </a:schemeClr>
              </a:solidFill>
            </a:endParaRPr>
          </a:p>
        </p:txBody>
      </p:sp>
      <p:sp>
        <p:nvSpPr>
          <p:cNvPr id="3" name="Content Placeholder 2"/>
          <p:cNvSpPr>
            <a:spLocks noGrp="1"/>
          </p:cNvSpPr>
          <p:nvPr>
            <p:ph idx="1"/>
          </p:nvPr>
        </p:nvSpPr>
        <p:spPr>
          <a:xfrm>
            <a:off x="611909" y="1939636"/>
            <a:ext cx="7772400" cy="4306455"/>
          </a:xfrm>
        </p:spPr>
        <p:txBody>
          <a:bodyPr>
            <a:normAutofit fontScale="85000" lnSpcReduction="10000"/>
          </a:bodyPr>
          <a:lstStyle/>
          <a:p>
            <a:pPr algn="just">
              <a:lnSpc>
                <a:spcPct val="150000"/>
              </a:lnSpc>
            </a:pPr>
            <a:r>
              <a:rPr lang="en-US" sz="2400" dirty="0">
                <a:solidFill>
                  <a:srgbClr val="0070C0"/>
                </a:solidFill>
              </a:rPr>
              <a:t>Preexisting gingivitis, injury to the gingiva, and </a:t>
            </a:r>
            <a:r>
              <a:rPr lang="en-US" sz="2400" dirty="0" smtClean="0">
                <a:solidFill>
                  <a:srgbClr val="0070C0"/>
                </a:solidFill>
              </a:rPr>
              <a:t>smoking</a:t>
            </a:r>
            <a:endParaRPr lang="en-US" sz="2400" dirty="0">
              <a:solidFill>
                <a:srgbClr val="0070C0"/>
              </a:solidFill>
            </a:endParaRPr>
          </a:p>
          <a:p>
            <a:pPr algn="just">
              <a:lnSpc>
                <a:spcPct val="150000"/>
              </a:lnSpc>
            </a:pPr>
            <a:r>
              <a:rPr lang="en-US" sz="2400" dirty="0" smtClean="0"/>
              <a:t> </a:t>
            </a:r>
            <a:r>
              <a:rPr lang="en-US" sz="2400" dirty="0"/>
              <a:t>Although NUG may appear in </a:t>
            </a:r>
            <a:r>
              <a:rPr lang="en-US" sz="2400" dirty="0" smtClean="0"/>
              <a:t>an otherwise </a:t>
            </a:r>
            <a:r>
              <a:rPr lang="en-US" sz="2400" dirty="0"/>
              <a:t>disease-free mouth, it most often occurs superimposed </a:t>
            </a:r>
            <a:r>
              <a:rPr lang="en-US" sz="2400" dirty="0" smtClean="0"/>
              <a:t>on preexisting </a:t>
            </a:r>
            <a:r>
              <a:rPr lang="en-US" sz="2400" dirty="0"/>
              <a:t>chronic gingival disease and periodontal pockets. </a:t>
            </a:r>
            <a:endParaRPr lang="en-US" sz="2400" dirty="0" smtClean="0"/>
          </a:p>
          <a:p>
            <a:pPr algn="just">
              <a:lnSpc>
                <a:spcPct val="150000"/>
              </a:lnSpc>
            </a:pPr>
            <a:r>
              <a:rPr lang="en-US" sz="2400" dirty="0"/>
              <a:t>Areas of the gingiva that are traumatized by opposing teeth in malocclusion (e.g., the palatal surface behind the maxillary incisors, the labial gingival surface of the mandibular incisors) may predispose an individual to the </a:t>
            </a:r>
            <a:r>
              <a:rPr lang="en-IN" sz="2400" dirty="0"/>
              <a:t>development of NUG.</a:t>
            </a:r>
          </a:p>
          <a:p>
            <a:pPr algn="just">
              <a:lnSpc>
                <a:spcPct val="150000"/>
              </a:lnSpc>
            </a:pPr>
            <a:endParaRPr lang="en-US" sz="2400" dirty="0" smtClean="0"/>
          </a:p>
        </p:txBody>
      </p:sp>
      <p:sp>
        <p:nvSpPr>
          <p:cNvPr id="4" name="Slide Number Placeholder 3"/>
          <p:cNvSpPr>
            <a:spLocks noGrp="1"/>
          </p:cNvSpPr>
          <p:nvPr>
            <p:ph type="sldNum" sz="quarter" idx="12"/>
          </p:nvPr>
        </p:nvSpPr>
        <p:spPr/>
        <p:txBody>
          <a:bodyPr/>
          <a:lstStyle/>
          <a:p>
            <a:fld id="{F6437A73-FA05-4C92-B805-F198406371F3}" type="slidenum">
              <a:rPr lang="en-IN" smtClean="0"/>
              <a:pPr/>
              <a:t>29</a:t>
            </a:fld>
            <a:endParaRPr lang="en-IN"/>
          </a:p>
        </p:txBody>
      </p:sp>
    </p:spTree>
    <p:extLst>
      <p:ext uri="{BB962C8B-B14F-4D97-AF65-F5344CB8AC3E}">
        <p14:creationId xmlns="" xmlns:p14="http://schemas.microsoft.com/office/powerpoint/2010/main" val="2209910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lgerian" pitchFamily="82" charset="0"/>
              </a:rPr>
              <a:t>Contents</a:t>
            </a:r>
            <a:r>
              <a:rPr lang="en-US" dirty="0" smtClean="0"/>
              <a:t> </a:t>
            </a:r>
            <a:endParaRPr lang="en-IN" dirty="0"/>
          </a:p>
        </p:txBody>
      </p:sp>
      <p:sp>
        <p:nvSpPr>
          <p:cNvPr id="3" name="Content Placeholder 2"/>
          <p:cNvSpPr>
            <a:spLocks noGrp="1"/>
          </p:cNvSpPr>
          <p:nvPr>
            <p:ph idx="1"/>
          </p:nvPr>
        </p:nvSpPr>
        <p:spPr/>
        <p:txBody>
          <a:bodyPr>
            <a:normAutofit fontScale="62500" lnSpcReduction="20000"/>
          </a:bodyPr>
          <a:lstStyle/>
          <a:p>
            <a:pPr>
              <a:lnSpc>
                <a:spcPct val="150000"/>
              </a:lnSpc>
              <a:buNone/>
            </a:pPr>
            <a:r>
              <a:rPr lang="en-US" sz="2800" b="1" dirty="0" smtClean="0"/>
              <a:t>PART-I</a:t>
            </a:r>
          </a:p>
          <a:p>
            <a:pPr>
              <a:lnSpc>
                <a:spcPct val="150000"/>
              </a:lnSpc>
            </a:pPr>
            <a:r>
              <a:rPr lang="en-US" sz="2800" dirty="0" smtClean="0">
                <a:solidFill>
                  <a:srgbClr val="FF0000"/>
                </a:solidFill>
              </a:rPr>
              <a:t>Introduction </a:t>
            </a:r>
            <a:endParaRPr lang="en-IN" sz="2800" dirty="0" smtClean="0">
              <a:solidFill>
                <a:srgbClr val="FF0000"/>
              </a:solidFill>
            </a:endParaRPr>
          </a:p>
          <a:p>
            <a:pPr>
              <a:lnSpc>
                <a:spcPct val="150000"/>
              </a:lnSpc>
            </a:pPr>
            <a:r>
              <a:rPr lang="en-IN" sz="2800" dirty="0" smtClean="0">
                <a:solidFill>
                  <a:srgbClr val="FF0000"/>
                </a:solidFill>
              </a:rPr>
              <a:t>Necrotizing </a:t>
            </a:r>
            <a:r>
              <a:rPr lang="en-IN" sz="2800" dirty="0">
                <a:solidFill>
                  <a:srgbClr val="FF0000"/>
                </a:solidFill>
              </a:rPr>
              <a:t>Ulcerative </a:t>
            </a:r>
            <a:r>
              <a:rPr lang="en-IN" sz="2800" dirty="0" smtClean="0">
                <a:solidFill>
                  <a:srgbClr val="FF0000"/>
                </a:solidFill>
              </a:rPr>
              <a:t>Gingivitis</a:t>
            </a:r>
          </a:p>
          <a:p>
            <a:pPr>
              <a:lnSpc>
                <a:spcPct val="150000"/>
              </a:lnSpc>
              <a:buNone/>
            </a:pPr>
            <a:r>
              <a:rPr lang="en-US" sz="2800" b="1" dirty="0" smtClean="0"/>
              <a:t>PART -II</a:t>
            </a:r>
            <a:endParaRPr lang="en-IN" sz="2800" b="1" dirty="0"/>
          </a:p>
          <a:p>
            <a:pPr>
              <a:lnSpc>
                <a:spcPct val="150000"/>
              </a:lnSpc>
            </a:pPr>
            <a:r>
              <a:rPr lang="en-IN" sz="2800" dirty="0">
                <a:solidFill>
                  <a:srgbClr val="FF0000"/>
                </a:solidFill>
              </a:rPr>
              <a:t>Primary Herpetic </a:t>
            </a:r>
            <a:r>
              <a:rPr lang="en-IN" sz="2800" dirty="0" err="1">
                <a:solidFill>
                  <a:srgbClr val="FF0000"/>
                </a:solidFill>
              </a:rPr>
              <a:t>Gingivostomatitis</a:t>
            </a:r>
            <a:endParaRPr lang="en-IN" sz="2800" dirty="0">
              <a:solidFill>
                <a:srgbClr val="FF0000"/>
              </a:solidFill>
            </a:endParaRPr>
          </a:p>
          <a:p>
            <a:pPr>
              <a:lnSpc>
                <a:spcPct val="150000"/>
              </a:lnSpc>
            </a:pPr>
            <a:r>
              <a:rPr lang="en-IN" sz="2800" dirty="0" err="1" smtClean="0">
                <a:solidFill>
                  <a:srgbClr val="FF0000"/>
                </a:solidFill>
              </a:rPr>
              <a:t>Pericoronitis</a:t>
            </a:r>
            <a:endParaRPr lang="en-IN" sz="2800" dirty="0" smtClean="0">
              <a:solidFill>
                <a:srgbClr val="FF0000"/>
              </a:solidFill>
            </a:endParaRPr>
          </a:p>
          <a:p>
            <a:pPr>
              <a:lnSpc>
                <a:spcPct val="150000"/>
              </a:lnSpc>
            </a:pPr>
            <a:r>
              <a:rPr lang="en-US" sz="2800" dirty="0" smtClean="0">
                <a:solidFill>
                  <a:srgbClr val="FF0000"/>
                </a:solidFill>
              </a:rPr>
              <a:t>Summary </a:t>
            </a:r>
          </a:p>
          <a:p>
            <a:pPr>
              <a:lnSpc>
                <a:spcPct val="150000"/>
              </a:lnSpc>
            </a:pPr>
            <a:r>
              <a:rPr lang="en-US" sz="2800" dirty="0" smtClean="0">
                <a:solidFill>
                  <a:srgbClr val="FF0000"/>
                </a:solidFill>
              </a:rPr>
              <a:t>References </a:t>
            </a:r>
            <a:endParaRPr lang="en-IN" sz="2800" dirty="0">
              <a:solidFill>
                <a:srgbClr val="FF0000"/>
              </a:solidFill>
            </a:endParaRPr>
          </a:p>
        </p:txBody>
      </p:sp>
      <p:sp>
        <p:nvSpPr>
          <p:cNvPr id="4" name="Slide Number Placeholder 3"/>
          <p:cNvSpPr>
            <a:spLocks noGrp="1"/>
          </p:cNvSpPr>
          <p:nvPr>
            <p:ph type="sldNum" sz="quarter" idx="12"/>
          </p:nvPr>
        </p:nvSpPr>
        <p:spPr/>
        <p:txBody>
          <a:bodyPr/>
          <a:lstStyle/>
          <a:p>
            <a:fld id="{F6437A73-FA05-4C92-B805-F198406371F3}" type="slidenum">
              <a:rPr lang="en-IN" smtClean="0"/>
              <a:pPr/>
              <a:t>3</a:t>
            </a:fld>
            <a:endParaRPr lang="en-IN"/>
          </a:p>
        </p:txBody>
      </p:sp>
    </p:spTree>
    <p:extLst>
      <p:ext uri="{BB962C8B-B14F-4D97-AF65-F5344CB8AC3E}">
        <p14:creationId xmlns="" xmlns:p14="http://schemas.microsoft.com/office/powerpoint/2010/main" val="40249877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US" sz="2400" dirty="0" err="1" smtClean="0">
                <a:solidFill>
                  <a:srgbClr val="002060"/>
                </a:solidFill>
              </a:rPr>
              <a:t>Pindborg</a:t>
            </a:r>
            <a:r>
              <a:rPr lang="en-US" sz="2400" dirty="0" smtClean="0">
                <a:solidFill>
                  <a:srgbClr val="002060"/>
                </a:solidFill>
              </a:rPr>
              <a:t> </a:t>
            </a:r>
            <a:r>
              <a:rPr lang="en-US" sz="2400" dirty="0">
                <a:solidFill>
                  <a:srgbClr val="002060"/>
                </a:solidFill>
              </a:rPr>
              <a:t>reported that 98% </a:t>
            </a:r>
            <a:r>
              <a:rPr lang="en-US" sz="2400" dirty="0"/>
              <a:t>of his </a:t>
            </a:r>
            <a:r>
              <a:rPr lang="en-US" sz="2400" dirty="0" smtClean="0"/>
              <a:t>patients with </a:t>
            </a:r>
            <a:r>
              <a:rPr lang="en-US" sz="2400" dirty="0"/>
              <a:t>NUG were smokers and that the frequency of this </a:t>
            </a:r>
            <a:r>
              <a:rPr lang="en-US" sz="2400" dirty="0" smtClean="0"/>
              <a:t>disease increases </a:t>
            </a:r>
            <a:r>
              <a:rPr lang="en-US" sz="2400" dirty="0"/>
              <a:t>with increasing exposure to tobacco smoke</a:t>
            </a:r>
            <a:endParaRPr lang="en-IN" sz="2400" dirty="0"/>
          </a:p>
        </p:txBody>
      </p:sp>
      <p:sp>
        <p:nvSpPr>
          <p:cNvPr id="4" name="Slide Number Placeholder 3"/>
          <p:cNvSpPr>
            <a:spLocks noGrp="1"/>
          </p:cNvSpPr>
          <p:nvPr>
            <p:ph type="sldNum" sz="quarter" idx="12"/>
          </p:nvPr>
        </p:nvSpPr>
        <p:spPr/>
        <p:txBody>
          <a:bodyPr/>
          <a:lstStyle/>
          <a:p>
            <a:fld id="{F6437A73-FA05-4C92-B805-F198406371F3}" type="slidenum">
              <a:rPr lang="en-IN" smtClean="0"/>
              <a:pPr/>
              <a:t>30</a:t>
            </a:fld>
            <a:endParaRPr lang="en-IN"/>
          </a:p>
        </p:txBody>
      </p:sp>
    </p:spTree>
    <p:extLst>
      <p:ext uri="{BB962C8B-B14F-4D97-AF65-F5344CB8AC3E}">
        <p14:creationId xmlns="" xmlns:p14="http://schemas.microsoft.com/office/powerpoint/2010/main" val="3053938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a:solidFill>
                  <a:srgbClr val="0070C0"/>
                </a:solidFill>
              </a:rPr>
              <a:t>Systemic predisposing factors</a:t>
            </a:r>
            <a:endParaRPr lang="en-IN" sz="3600" dirty="0">
              <a:solidFill>
                <a:srgbClr val="0070C0"/>
              </a:solidFill>
            </a:endParaRPr>
          </a:p>
        </p:txBody>
      </p:sp>
      <p:sp>
        <p:nvSpPr>
          <p:cNvPr id="3" name="Content Placeholder 2"/>
          <p:cNvSpPr>
            <a:spLocks noGrp="1"/>
          </p:cNvSpPr>
          <p:nvPr>
            <p:ph idx="1"/>
          </p:nvPr>
        </p:nvSpPr>
        <p:spPr/>
        <p:txBody>
          <a:bodyPr>
            <a:normAutofit lnSpcReduction="10000"/>
          </a:bodyPr>
          <a:lstStyle/>
          <a:p>
            <a:pPr algn="just">
              <a:lnSpc>
                <a:spcPct val="150000"/>
              </a:lnSpc>
            </a:pPr>
            <a:r>
              <a:rPr lang="en-US" sz="2400" dirty="0"/>
              <a:t>it is important for the </a:t>
            </a:r>
            <a:r>
              <a:rPr lang="en-US" sz="2400" dirty="0" smtClean="0"/>
              <a:t>clinician to </a:t>
            </a:r>
            <a:r>
              <a:rPr lang="en-US" sz="2400" dirty="0"/>
              <a:t>determine the predisposing factors that lead to immunodeficiency.</a:t>
            </a:r>
          </a:p>
          <a:p>
            <a:pPr algn="just">
              <a:lnSpc>
                <a:spcPct val="150000"/>
              </a:lnSpc>
            </a:pPr>
            <a:r>
              <a:rPr lang="en-US" sz="2400" dirty="0"/>
              <a:t>Again, immunodeficiency may be related to varying levels </a:t>
            </a:r>
            <a:r>
              <a:rPr lang="en-US" sz="2400" dirty="0" smtClean="0"/>
              <a:t>of nutritional </a:t>
            </a:r>
            <a:r>
              <a:rPr lang="en-US" sz="2400" dirty="0"/>
              <a:t>deficiency; fatigue caused by chronic sleep </a:t>
            </a:r>
            <a:r>
              <a:rPr lang="en-US" sz="2400" dirty="0" smtClean="0"/>
              <a:t>deficiency; other </a:t>
            </a:r>
            <a:r>
              <a:rPr lang="en-US" sz="2400" dirty="0"/>
              <a:t>health habits (e.g., alcohol or drug abuse); and systemic </a:t>
            </a:r>
            <a:r>
              <a:rPr lang="en-US" sz="2400" dirty="0" smtClean="0"/>
              <a:t>disease </a:t>
            </a:r>
            <a:r>
              <a:rPr lang="en-IN" sz="2400" dirty="0" smtClean="0"/>
              <a:t>(e.g</a:t>
            </a:r>
            <a:r>
              <a:rPr lang="en-IN" sz="2400" dirty="0"/>
              <a:t>., diabetes, debilitating infection).</a:t>
            </a:r>
          </a:p>
        </p:txBody>
      </p:sp>
      <p:sp>
        <p:nvSpPr>
          <p:cNvPr id="4" name="Slide Number Placeholder 3"/>
          <p:cNvSpPr>
            <a:spLocks noGrp="1"/>
          </p:cNvSpPr>
          <p:nvPr>
            <p:ph type="sldNum" sz="quarter" idx="12"/>
          </p:nvPr>
        </p:nvSpPr>
        <p:spPr/>
        <p:txBody>
          <a:bodyPr/>
          <a:lstStyle/>
          <a:p>
            <a:fld id="{F6437A73-FA05-4C92-B805-F198406371F3}" type="slidenum">
              <a:rPr lang="en-IN" smtClean="0"/>
              <a:pPr/>
              <a:t>31</a:t>
            </a:fld>
            <a:endParaRPr lang="en-IN"/>
          </a:p>
        </p:txBody>
      </p:sp>
    </p:spTree>
    <p:extLst>
      <p:ext uri="{BB962C8B-B14F-4D97-AF65-F5344CB8AC3E}">
        <p14:creationId xmlns="" xmlns:p14="http://schemas.microsoft.com/office/powerpoint/2010/main" val="42478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a:solidFill>
                  <a:srgbClr val="0070C0"/>
                </a:solidFill>
              </a:rPr>
              <a:t>Nutritional deficiency</a:t>
            </a:r>
            <a:endParaRPr lang="en-IN" sz="3600"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pPr algn="just">
              <a:lnSpc>
                <a:spcPct val="150000"/>
              </a:lnSpc>
            </a:pPr>
            <a:r>
              <a:rPr lang="en-US" sz="2400" dirty="0" smtClean="0"/>
              <a:t>A </a:t>
            </a:r>
            <a:r>
              <a:rPr lang="en-US" sz="2400" dirty="0"/>
              <a:t>poor diet has </a:t>
            </a:r>
            <a:r>
              <a:rPr lang="en-US" sz="2400" dirty="0" smtClean="0"/>
              <a:t>been cited </a:t>
            </a:r>
            <a:r>
              <a:rPr lang="en-US" sz="2400" dirty="0"/>
              <a:t>as a predisposing factor for NUG and its sequelae in </a:t>
            </a:r>
            <a:r>
              <a:rPr lang="en-US" sz="2400" dirty="0" smtClean="0"/>
              <a:t>developing African </a:t>
            </a:r>
            <a:r>
              <a:rPr lang="en-US" sz="2400" dirty="0"/>
              <a:t>countries although the effects appear primarily to </a:t>
            </a:r>
            <a:r>
              <a:rPr lang="en-US" sz="2400" dirty="0" smtClean="0"/>
              <a:t>diminish the </a:t>
            </a:r>
            <a:r>
              <a:rPr lang="en-US" sz="2400" dirty="0"/>
              <a:t>effectiveness of the immune </a:t>
            </a:r>
            <a:r>
              <a:rPr lang="en-US" sz="2400" dirty="0" smtClean="0"/>
              <a:t>response</a:t>
            </a:r>
          </a:p>
          <a:p>
            <a:pPr algn="just">
              <a:lnSpc>
                <a:spcPct val="150000"/>
              </a:lnSpc>
            </a:pPr>
            <a:r>
              <a:rPr lang="en-IN" sz="2400" dirty="0"/>
              <a:t>Nutritional deficiencies (e.g., vitamin C, vitamin B2) accentuate the </a:t>
            </a:r>
            <a:r>
              <a:rPr lang="en-US" sz="2400" dirty="0"/>
              <a:t>severity of the pathologic changes induced when the </a:t>
            </a:r>
            <a:r>
              <a:rPr lang="en-US" sz="2400" dirty="0" err="1"/>
              <a:t>fusospirochetal</a:t>
            </a:r>
            <a:r>
              <a:rPr lang="en-US" sz="2400" dirty="0"/>
              <a:t> bacterial complex is injected into </a:t>
            </a:r>
            <a:r>
              <a:rPr lang="en-US" sz="2400" dirty="0" smtClean="0"/>
              <a:t>animals</a:t>
            </a:r>
            <a:endParaRPr lang="en-IN" sz="2400" dirty="0"/>
          </a:p>
        </p:txBody>
      </p:sp>
      <p:sp>
        <p:nvSpPr>
          <p:cNvPr id="4" name="Slide Number Placeholder 3"/>
          <p:cNvSpPr>
            <a:spLocks noGrp="1"/>
          </p:cNvSpPr>
          <p:nvPr>
            <p:ph type="sldNum" sz="quarter" idx="12"/>
          </p:nvPr>
        </p:nvSpPr>
        <p:spPr/>
        <p:txBody>
          <a:bodyPr/>
          <a:lstStyle/>
          <a:p>
            <a:fld id="{F6437A73-FA05-4C92-B805-F198406371F3}" type="slidenum">
              <a:rPr lang="en-IN" smtClean="0"/>
              <a:pPr/>
              <a:t>32</a:t>
            </a:fld>
            <a:endParaRPr lang="en-IN"/>
          </a:p>
        </p:txBody>
      </p:sp>
    </p:spTree>
    <p:extLst>
      <p:ext uri="{BB962C8B-B14F-4D97-AF65-F5344CB8AC3E}">
        <p14:creationId xmlns="" xmlns:p14="http://schemas.microsoft.com/office/powerpoint/2010/main" val="1681221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a:solidFill>
                  <a:srgbClr val="0070C0"/>
                </a:solidFill>
              </a:rPr>
              <a:t>Debilitating disease</a:t>
            </a:r>
            <a:endParaRPr lang="en-IN" sz="3600" dirty="0">
              <a:solidFill>
                <a:srgbClr val="0070C0"/>
              </a:solidFill>
            </a:endParaRPr>
          </a:p>
        </p:txBody>
      </p:sp>
      <p:sp>
        <p:nvSpPr>
          <p:cNvPr id="3" name="Content Placeholder 2"/>
          <p:cNvSpPr>
            <a:spLocks noGrp="1"/>
          </p:cNvSpPr>
          <p:nvPr>
            <p:ph idx="1"/>
          </p:nvPr>
        </p:nvSpPr>
        <p:spPr/>
        <p:txBody>
          <a:bodyPr>
            <a:normAutofit lnSpcReduction="10000"/>
          </a:bodyPr>
          <a:lstStyle/>
          <a:p>
            <a:pPr algn="just">
              <a:lnSpc>
                <a:spcPct val="150000"/>
              </a:lnSpc>
            </a:pPr>
            <a:r>
              <a:rPr lang="en-US" sz="2400" dirty="0" smtClean="0"/>
              <a:t>Such </a:t>
            </a:r>
            <a:r>
              <a:rPr lang="en-US" sz="2400" dirty="0"/>
              <a:t>systemic disturbances include </a:t>
            </a:r>
            <a:r>
              <a:rPr lang="en-US" sz="2400" dirty="0" smtClean="0"/>
              <a:t>chronic </a:t>
            </a:r>
            <a:r>
              <a:rPr lang="en-IN" sz="2400" dirty="0" smtClean="0"/>
              <a:t>diseases </a:t>
            </a:r>
            <a:r>
              <a:rPr lang="en-IN" sz="2400" dirty="0"/>
              <a:t>(e.g., syphilis, cancer), severe gastrointestinal disorders (e.g</a:t>
            </a:r>
            <a:r>
              <a:rPr lang="en-IN" sz="2400" dirty="0" smtClean="0"/>
              <a:t>., ulcerative </a:t>
            </a:r>
            <a:r>
              <a:rPr lang="en-IN" sz="2400" dirty="0"/>
              <a:t>colitis), blood </a:t>
            </a:r>
            <a:r>
              <a:rPr lang="en-IN" sz="2400" dirty="0" err="1"/>
              <a:t>dyscrasias</a:t>
            </a:r>
            <a:r>
              <a:rPr lang="en-IN" sz="2400" dirty="0"/>
              <a:t> (e.g., </a:t>
            </a:r>
            <a:r>
              <a:rPr lang="en-IN" sz="2400" dirty="0" err="1"/>
              <a:t>leukemia</a:t>
            </a:r>
            <a:r>
              <a:rPr lang="en-IN" sz="2400" dirty="0"/>
              <a:t>, </a:t>
            </a:r>
            <a:r>
              <a:rPr lang="en-IN" sz="2400" dirty="0" err="1"/>
              <a:t>anemia</a:t>
            </a:r>
            <a:r>
              <a:rPr lang="en-IN" sz="2400" dirty="0"/>
              <a:t>), </a:t>
            </a:r>
            <a:r>
              <a:rPr lang="en-IN" sz="2400" dirty="0" smtClean="0"/>
              <a:t>and </a:t>
            </a:r>
            <a:r>
              <a:rPr lang="en-US" sz="2400" dirty="0" smtClean="0"/>
              <a:t>acquired </a:t>
            </a:r>
            <a:r>
              <a:rPr lang="en-US" sz="2400" dirty="0"/>
              <a:t>immunodeficiency syndrome. </a:t>
            </a:r>
            <a:endParaRPr lang="en-US" sz="2400" dirty="0" smtClean="0"/>
          </a:p>
          <a:p>
            <a:pPr algn="just">
              <a:lnSpc>
                <a:spcPct val="150000"/>
              </a:lnSpc>
            </a:pPr>
            <a:r>
              <a:rPr lang="en-US" sz="2400" dirty="0" smtClean="0"/>
              <a:t>Nutritional </a:t>
            </a:r>
            <a:r>
              <a:rPr lang="en-US" sz="2400" dirty="0"/>
              <a:t>deficiency </a:t>
            </a:r>
            <a:r>
              <a:rPr lang="en-US" sz="2400" dirty="0" smtClean="0"/>
              <a:t>that results </a:t>
            </a:r>
            <a:r>
              <a:rPr lang="en-US" sz="2400" dirty="0"/>
              <a:t>from debilitating disease may be an additional </a:t>
            </a:r>
            <a:r>
              <a:rPr lang="en-US" sz="2400" dirty="0" smtClean="0"/>
              <a:t>predisposing </a:t>
            </a:r>
            <a:r>
              <a:rPr lang="en-IN" sz="2400" dirty="0" smtClean="0"/>
              <a:t>factor</a:t>
            </a:r>
            <a:r>
              <a:rPr lang="en-IN" sz="2400" dirty="0"/>
              <a:t>. </a:t>
            </a:r>
          </a:p>
        </p:txBody>
      </p:sp>
      <p:sp>
        <p:nvSpPr>
          <p:cNvPr id="4" name="Slide Number Placeholder 3"/>
          <p:cNvSpPr>
            <a:spLocks noGrp="1"/>
          </p:cNvSpPr>
          <p:nvPr>
            <p:ph type="sldNum" sz="quarter" idx="12"/>
          </p:nvPr>
        </p:nvSpPr>
        <p:spPr/>
        <p:txBody>
          <a:bodyPr/>
          <a:lstStyle/>
          <a:p>
            <a:fld id="{F6437A73-FA05-4C92-B805-F198406371F3}" type="slidenum">
              <a:rPr lang="en-IN" smtClean="0"/>
              <a:pPr/>
              <a:t>33</a:t>
            </a:fld>
            <a:endParaRPr lang="en-IN"/>
          </a:p>
        </p:txBody>
      </p:sp>
    </p:spTree>
    <p:extLst>
      <p:ext uri="{BB962C8B-B14F-4D97-AF65-F5344CB8AC3E}">
        <p14:creationId xmlns="" xmlns:p14="http://schemas.microsoft.com/office/powerpoint/2010/main" val="2667531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a:solidFill>
                  <a:srgbClr val="0070C0"/>
                </a:solidFill>
              </a:rPr>
              <a:t>Psychosomatic factors</a:t>
            </a:r>
            <a:endParaRPr lang="en-IN" sz="3600"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US" sz="2400" dirty="0"/>
              <a:t>Psychologic factors appear to be important in the etiology of NUG.</a:t>
            </a:r>
          </a:p>
          <a:p>
            <a:pPr algn="just">
              <a:lnSpc>
                <a:spcPct val="150000"/>
              </a:lnSpc>
            </a:pPr>
            <a:r>
              <a:rPr lang="en-US" sz="2400" dirty="0"/>
              <a:t>The disease often occurs in association with stressful situations (e.g</a:t>
            </a:r>
            <a:r>
              <a:rPr lang="en-US" sz="2400" dirty="0" smtClean="0"/>
              <a:t>., induction </a:t>
            </a:r>
            <a:r>
              <a:rPr lang="en-US" sz="2400" dirty="0"/>
              <a:t>into the armed forces, school examinations). </a:t>
            </a:r>
            <a:endParaRPr lang="en-US" sz="2400" dirty="0" smtClean="0"/>
          </a:p>
          <a:p>
            <a:pPr algn="just">
              <a:lnSpc>
                <a:spcPct val="150000"/>
              </a:lnSpc>
            </a:pPr>
            <a:r>
              <a:rPr lang="en-US" sz="2400" dirty="0" smtClean="0"/>
              <a:t>Psychologic</a:t>
            </a:r>
            <a:r>
              <a:rPr lang="en-US" sz="2400" dirty="0"/>
              <a:t> </a:t>
            </a:r>
            <a:r>
              <a:rPr lang="en-US" sz="2400" dirty="0" smtClean="0"/>
              <a:t>disturbances </a:t>
            </a:r>
            <a:r>
              <a:rPr lang="en-US" sz="2400" dirty="0"/>
              <a:t>as well as increased adrenocortical secretion are </a:t>
            </a:r>
            <a:r>
              <a:rPr lang="en-US" sz="2400" dirty="0" smtClean="0"/>
              <a:t>also common </a:t>
            </a:r>
            <a:r>
              <a:rPr lang="en-US" sz="2400" dirty="0"/>
              <a:t>in patients with the disease</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F6437A73-FA05-4C92-B805-F198406371F3}" type="slidenum">
              <a:rPr lang="en-IN" smtClean="0"/>
              <a:pPr/>
              <a:t>34</a:t>
            </a:fld>
            <a:endParaRPr lang="en-IN"/>
          </a:p>
        </p:txBody>
      </p:sp>
    </p:spTree>
    <p:extLst>
      <p:ext uri="{BB962C8B-B14F-4D97-AF65-F5344CB8AC3E}">
        <p14:creationId xmlns="" xmlns:p14="http://schemas.microsoft.com/office/powerpoint/2010/main" val="3126405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a:solidFill>
                  <a:srgbClr val="0070C0"/>
                </a:solidFill>
              </a:rPr>
              <a:t>Epidemiology and prevalence</a:t>
            </a:r>
            <a:endParaRPr lang="en-IN" sz="3600" dirty="0">
              <a:solidFill>
                <a:srgbClr val="0070C0"/>
              </a:solidFill>
            </a:endParaRPr>
          </a:p>
        </p:txBody>
      </p:sp>
      <p:sp>
        <p:nvSpPr>
          <p:cNvPr id="3" name="Content Placeholder 2"/>
          <p:cNvSpPr>
            <a:spLocks noGrp="1"/>
          </p:cNvSpPr>
          <p:nvPr>
            <p:ph idx="1"/>
          </p:nvPr>
        </p:nvSpPr>
        <p:spPr/>
        <p:txBody>
          <a:bodyPr>
            <a:normAutofit fontScale="92500"/>
          </a:bodyPr>
          <a:lstStyle/>
          <a:p>
            <a:pPr algn="just">
              <a:lnSpc>
                <a:spcPct val="150000"/>
              </a:lnSpc>
            </a:pPr>
            <a:r>
              <a:rPr lang="en-US" sz="2400" dirty="0"/>
              <a:t>The prevalence of NUG appears to have been rather low in the </a:t>
            </a:r>
            <a:r>
              <a:rPr lang="en-US" sz="2400" dirty="0" smtClean="0"/>
              <a:t>United States </a:t>
            </a:r>
            <a:r>
              <a:rPr lang="en-US" sz="2400" dirty="0"/>
              <a:t>and Europe before 1914. </a:t>
            </a:r>
            <a:endParaRPr lang="en-US" sz="2400" dirty="0" smtClean="0"/>
          </a:p>
          <a:p>
            <a:pPr algn="just">
              <a:lnSpc>
                <a:spcPct val="150000"/>
              </a:lnSpc>
            </a:pPr>
            <a:r>
              <a:rPr lang="en-US" sz="2400" dirty="0" smtClean="0"/>
              <a:t>During </a:t>
            </a:r>
            <a:r>
              <a:rPr lang="en-US" sz="2400" dirty="0"/>
              <a:t>World Wars I and II, </a:t>
            </a:r>
            <a:r>
              <a:rPr lang="en-US" sz="2400" dirty="0" smtClean="0"/>
              <a:t>numerous “epidemics</a:t>
            </a:r>
            <a:r>
              <a:rPr lang="en-US" sz="2400" dirty="0"/>
              <a:t>” broke out among the Allied troops, but German </a:t>
            </a:r>
            <a:r>
              <a:rPr lang="en-US" sz="2400" dirty="0" smtClean="0"/>
              <a:t>soldiers did </a:t>
            </a:r>
            <a:r>
              <a:rPr lang="en-US" sz="2400" dirty="0"/>
              <a:t>not seem to have been similarly affected</a:t>
            </a:r>
            <a:r>
              <a:rPr lang="en-US" sz="2400" dirty="0" smtClean="0"/>
              <a:t>.</a:t>
            </a:r>
          </a:p>
          <a:p>
            <a:pPr algn="just">
              <a:lnSpc>
                <a:spcPct val="150000"/>
              </a:lnSpc>
            </a:pPr>
            <a:r>
              <a:rPr lang="en-US" sz="2400" dirty="0" smtClean="0"/>
              <a:t>Epidemic-like outbreaks have </a:t>
            </a:r>
            <a:r>
              <a:rPr lang="en-US" sz="2400" dirty="0"/>
              <a:t>also occurred among civilian populations. </a:t>
            </a:r>
            <a:endParaRPr lang="en-US" sz="2400" dirty="0" smtClean="0"/>
          </a:p>
        </p:txBody>
      </p:sp>
      <p:sp>
        <p:nvSpPr>
          <p:cNvPr id="4" name="Slide Number Placeholder 3"/>
          <p:cNvSpPr>
            <a:spLocks noGrp="1"/>
          </p:cNvSpPr>
          <p:nvPr>
            <p:ph type="sldNum" sz="quarter" idx="12"/>
          </p:nvPr>
        </p:nvSpPr>
        <p:spPr/>
        <p:txBody>
          <a:bodyPr/>
          <a:lstStyle/>
          <a:p>
            <a:fld id="{F6437A73-FA05-4C92-B805-F198406371F3}" type="slidenum">
              <a:rPr lang="en-IN" smtClean="0"/>
              <a:pPr/>
              <a:t>35</a:t>
            </a:fld>
            <a:endParaRPr lang="en-IN"/>
          </a:p>
        </p:txBody>
      </p:sp>
    </p:spTree>
    <p:extLst>
      <p:ext uri="{BB962C8B-B14F-4D97-AF65-F5344CB8AC3E}">
        <p14:creationId xmlns="" xmlns:p14="http://schemas.microsoft.com/office/powerpoint/2010/main" val="41345597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lnSpc>
                <a:spcPct val="150000"/>
              </a:lnSpc>
            </a:pPr>
            <a:r>
              <a:rPr lang="en-US" dirty="0"/>
              <a:t>NUG occurs in individuals of all ages, with the highest </a:t>
            </a:r>
            <a:r>
              <a:rPr lang="en-US" dirty="0" smtClean="0"/>
              <a:t>incidence reported </a:t>
            </a:r>
            <a:r>
              <a:rPr lang="en-US" dirty="0"/>
              <a:t>in patients between the ages of 15 and 30 years. </a:t>
            </a:r>
            <a:endParaRPr lang="en-US" dirty="0" smtClean="0"/>
          </a:p>
          <a:p>
            <a:pPr algn="just">
              <a:lnSpc>
                <a:spcPct val="150000"/>
              </a:lnSpc>
            </a:pPr>
            <a:r>
              <a:rPr lang="en-US" dirty="0" smtClean="0"/>
              <a:t>It has </a:t>
            </a:r>
            <a:r>
              <a:rPr lang="en-US" dirty="0"/>
              <a:t>been reported in children from low socioeconomic groups </a:t>
            </a:r>
            <a:r>
              <a:rPr lang="en-US" dirty="0" smtClean="0"/>
              <a:t>in underdeveloped </a:t>
            </a:r>
            <a:r>
              <a:rPr lang="en-US" dirty="0"/>
              <a:t>countries. </a:t>
            </a:r>
            <a:endParaRPr lang="en-US" dirty="0" smtClean="0"/>
          </a:p>
          <a:p>
            <a:pPr algn="just">
              <a:lnSpc>
                <a:spcPct val="150000"/>
              </a:lnSpc>
            </a:pPr>
            <a:r>
              <a:rPr lang="en-US" dirty="0" smtClean="0"/>
              <a:t>In </a:t>
            </a:r>
            <a:r>
              <a:rPr lang="en-US" dirty="0"/>
              <a:t>India, 54% and 58% of patients in </a:t>
            </a:r>
            <a:r>
              <a:rPr lang="en-US" dirty="0" smtClean="0"/>
              <a:t>two studies </a:t>
            </a:r>
            <a:r>
              <a:rPr lang="en-US" dirty="0"/>
              <a:t>were less than 10 years old.</a:t>
            </a:r>
            <a:endParaRPr lang="en-IN" dirty="0"/>
          </a:p>
        </p:txBody>
      </p:sp>
      <p:sp>
        <p:nvSpPr>
          <p:cNvPr id="4" name="Slide Number Placeholder 3"/>
          <p:cNvSpPr>
            <a:spLocks noGrp="1"/>
          </p:cNvSpPr>
          <p:nvPr>
            <p:ph type="sldNum" sz="quarter" idx="12"/>
          </p:nvPr>
        </p:nvSpPr>
        <p:spPr/>
        <p:txBody>
          <a:bodyPr/>
          <a:lstStyle/>
          <a:p>
            <a:fld id="{F6437A73-FA05-4C92-B805-F198406371F3}" type="slidenum">
              <a:rPr lang="en-IN" smtClean="0"/>
              <a:pPr/>
              <a:t>36</a:t>
            </a:fld>
            <a:endParaRPr lang="en-IN"/>
          </a:p>
        </p:txBody>
      </p:sp>
    </p:spTree>
    <p:extLst>
      <p:ext uri="{BB962C8B-B14F-4D97-AF65-F5344CB8AC3E}">
        <p14:creationId xmlns="" xmlns:p14="http://schemas.microsoft.com/office/powerpoint/2010/main" val="424527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Communicability</a:t>
            </a:r>
            <a:endParaRPr lang="en-IN" dirty="0"/>
          </a:p>
        </p:txBody>
      </p:sp>
      <p:sp>
        <p:nvSpPr>
          <p:cNvPr id="3" name="Content Placeholder 2"/>
          <p:cNvSpPr>
            <a:spLocks noGrp="1"/>
          </p:cNvSpPr>
          <p:nvPr>
            <p:ph idx="1"/>
          </p:nvPr>
        </p:nvSpPr>
        <p:spPr/>
        <p:txBody>
          <a:bodyPr>
            <a:normAutofit/>
          </a:bodyPr>
          <a:lstStyle/>
          <a:p>
            <a:pPr algn="just">
              <a:lnSpc>
                <a:spcPct val="150000"/>
              </a:lnSpc>
            </a:pPr>
            <a:r>
              <a:rPr lang="en-US" sz="2400" dirty="0"/>
              <a:t>NUG often occurs in groups in an epidemic pattern. </a:t>
            </a:r>
            <a:endParaRPr lang="en-US" sz="2400" dirty="0" smtClean="0"/>
          </a:p>
          <a:p>
            <a:pPr algn="just">
              <a:lnSpc>
                <a:spcPct val="150000"/>
              </a:lnSpc>
            </a:pPr>
            <a:r>
              <a:rPr lang="en-US" sz="2400" dirty="0" smtClean="0"/>
              <a:t>At </a:t>
            </a:r>
            <a:r>
              <a:rPr lang="en-US" sz="2400" dirty="0"/>
              <a:t>one </a:t>
            </a:r>
            <a:r>
              <a:rPr lang="en-US" sz="2400" dirty="0" smtClean="0"/>
              <a:t>time, NUG </a:t>
            </a:r>
            <a:r>
              <a:rPr lang="en-US" sz="2400" dirty="0"/>
              <a:t>was considered contagious and involved required reporting </a:t>
            </a:r>
            <a:r>
              <a:rPr lang="en-US" sz="2400" dirty="0" smtClean="0"/>
              <a:t>to the </a:t>
            </a:r>
            <a:r>
              <a:rPr lang="en-US" sz="2400" dirty="0"/>
              <a:t>community health department, but it was later concluded not </a:t>
            </a:r>
            <a:r>
              <a:rPr lang="en-US" sz="2400" dirty="0" smtClean="0"/>
              <a:t>to </a:t>
            </a:r>
            <a:r>
              <a:rPr lang="en-IN" sz="2400" dirty="0" smtClean="0"/>
              <a:t>be </a:t>
            </a:r>
            <a:r>
              <a:rPr lang="en-IN" sz="2400" dirty="0"/>
              <a:t>communicable.</a:t>
            </a:r>
          </a:p>
        </p:txBody>
      </p:sp>
      <p:sp>
        <p:nvSpPr>
          <p:cNvPr id="4" name="Slide Number Placeholder 3"/>
          <p:cNvSpPr>
            <a:spLocks noGrp="1"/>
          </p:cNvSpPr>
          <p:nvPr>
            <p:ph type="sldNum" sz="quarter" idx="12"/>
          </p:nvPr>
        </p:nvSpPr>
        <p:spPr/>
        <p:txBody>
          <a:bodyPr/>
          <a:lstStyle/>
          <a:p>
            <a:fld id="{F6437A73-FA05-4C92-B805-F198406371F3}" type="slidenum">
              <a:rPr lang="en-IN" smtClean="0"/>
              <a:pPr/>
              <a:t>37</a:t>
            </a:fld>
            <a:endParaRPr lang="en-IN"/>
          </a:p>
        </p:txBody>
      </p:sp>
    </p:spTree>
    <p:extLst>
      <p:ext uri="{BB962C8B-B14F-4D97-AF65-F5344CB8AC3E}">
        <p14:creationId xmlns="" xmlns:p14="http://schemas.microsoft.com/office/powerpoint/2010/main" val="2247926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Autofit/>
          </a:bodyPr>
          <a:lstStyle/>
          <a:p>
            <a:pPr algn="just">
              <a:lnSpc>
                <a:spcPct val="150000"/>
              </a:lnSpc>
            </a:pPr>
            <a:r>
              <a:rPr lang="en-US" sz="2400" dirty="0"/>
              <a:t>The term </a:t>
            </a:r>
            <a:r>
              <a:rPr lang="en-US" sz="2400" i="1" dirty="0"/>
              <a:t>transmissible </a:t>
            </a:r>
            <a:r>
              <a:rPr lang="en-US" sz="2400" dirty="0"/>
              <a:t>denotes a capacity </a:t>
            </a:r>
            <a:r>
              <a:rPr lang="en-US" sz="2400" dirty="0" smtClean="0"/>
              <a:t>for the </a:t>
            </a:r>
            <a:r>
              <a:rPr lang="en-US" sz="2400" dirty="0"/>
              <a:t>maintenance of an infectious agent in successive passages </a:t>
            </a:r>
            <a:r>
              <a:rPr lang="en-US" sz="2400" dirty="0" smtClean="0"/>
              <a:t>through a </a:t>
            </a:r>
            <a:r>
              <a:rPr lang="en-US" sz="2400" dirty="0"/>
              <a:t>susceptible animal host. </a:t>
            </a:r>
            <a:endParaRPr lang="en-US" sz="2400" dirty="0" smtClean="0"/>
          </a:p>
          <a:p>
            <a:pPr algn="just">
              <a:lnSpc>
                <a:spcPct val="150000"/>
              </a:lnSpc>
            </a:pPr>
            <a:r>
              <a:rPr lang="en-US" sz="2400" dirty="0" smtClean="0"/>
              <a:t>The </a:t>
            </a:r>
            <a:r>
              <a:rPr lang="en-US" sz="2400" dirty="0"/>
              <a:t>term </a:t>
            </a:r>
            <a:r>
              <a:rPr lang="en-US" sz="2400" i="1" dirty="0"/>
              <a:t>communicable </a:t>
            </a:r>
            <a:r>
              <a:rPr lang="en-US" sz="2400" dirty="0"/>
              <a:t>signifies a </a:t>
            </a:r>
            <a:r>
              <a:rPr lang="en-US" sz="2400" dirty="0" smtClean="0"/>
              <a:t>capacity for </a:t>
            </a:r>
            <a:r>
              <a:rPr lang="en-US" sz="2400" dirty="0"/>
              <a:t>the maintenance of infection by natural modes of spread, such </a:t>
            </a:r>
            <a:r>
              <a:rPr lang="en-US" sz="2400" dirty="0" smtClean="0"/>
              <a:t>as direct </a:t>
            </a:r>
            <a:r>
              <a:rPr lang="en-US" sz="2400" dirty="0"/>
              <a:t>contact through drinking water, food, and eating utensils; </a:t>
            </a:r>
            <a:r>
              <a:rPr lang="en-US" sz="2400" dirty="0" smtClean="0"/>
              <a:t>via the </a:t>
            </a:r>
            <a:r>
              <a:rPr lang="en-US" sz="2400" dirty="0"/>
              <a:t>airborne route; or by means of arthropod vectors</a:t>
            </a:r>
            <a:endParaRPr lang="en-IN" sz="2400" dirty="0"/>
          </a:p>
        </p:txBody>
      </p:sp>
      <p:sp>
        <p:nvSpPr>
          <p:cNvPr id="4" name="Slide Number Placeholder 3"/>
          <p:cNvSpPr>
            <a:spLocks noGrp="1"/>
          </p:cNvSpPr>
          <p:nvPr>
            <p:ph type="sldNum" sz="quarter" idx="12"/>
          </p:nvPr>
        </p:nvSpPr>
        <p:spPr/>
        <p:txBody>
          <a:bodyPr/>
          <a:lstStyle/>
          <a:p>
            <a:fld id="{F6437A73-FA05-4C92-B805-F198406371F3}" type="slidenum">
              <a:rPr lang="en-IN" smtClean="0"/>
              <a:pPr/>
              <a:t>38</a:t>
            </a:fld>
            <a:endParaRPr lang="en-IN"/>
          </a:p>
        </p:txBody>
      </p:sp>
    </p:spTree>
    <p:extLst>
      <p:ext uri="{BB962C8B-B14F-4D97-AF65-F5344CB8AC3E}">
        <p14:creationId xmlns="" xmlns:p14="http://schemas.microsoft.com/office/powerpoint/2010/main" val="3950805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lnSpc>
                <a:spcPct val="150000"/>
              </a:lnSpc>
            </a:pPr>
            <a:r>
              <a:rPr lang="en-US" dirty="0"/>
              <a:t>The occurrence of NUG in epidemic-like outbreaks does </a:t>
            </a:r>
            <a:r>
              <a:rPr lang="en-US" dirty="0" smtClean="0"/>
              <a:t>not necessarily </a:t>
            </a:r>
            <a:r>
              <a:rPr lang="en-US" dirty="0"/>
              <a:t>mean that it is contagious. The affected groups may </a:t>
            </a:r>
            <a:r>
              <a:rPr lang="en-US" dirty="0" smtClean="0"/>
              <a:t>be afflicted </a:t>
            </a:r>
            <a:r>
              <a:rPr lang="en-US" dirty="0"/>
              <a:t>by the disease as a result of common predisposing </a:t>
            </a:r>
            <a:r>
              <a:rPr lang="en-US" dirty="0" smtClean="0"/>
              <a:t>factors rather </a:t>
            </a:r>
            <a:r>
              <a:rPr lang="en-US" dirty="0"/>
              <a:t>than because of its spread from person to person. </a:t>
            </a:r>
            <a:endParaRPr lang="en-US" dirty="0" smtClean="0"/>
          </a:p>
          <a:p>
            <a:pPr algn="just">
              <a:lnSpc>
                <a:spcPct val="150000"/>
              </a:lnSpc>
            </a:pPr>
            <a:r>
              <a:rPr lang="en-US" dirty="0" smtClean="0"/>
              <a:t>In all likelihood</a:t>
            </a:r>
            <a:r>
              <a:rPr lang="en-US" dirty="0"/>
              <a:t>, both a predisposed immunocompromised host and </a:t>
            </a:r>
            <a:r>
              <a:rPr lang="en-US" dirty="0" smtClean="0"/>
              <a:t>the presence </a:t>
            </a:r>
            <a:r>
              <a:rPr lang="en-US" dirty="0"/>
              <a:t>of appropriate bacteria are necessary for the production </a:t>
            </a:r>
            <a:r>
              <a:rPr lang="en-US" dirty="0" smtClean="0"/>
              <a:t>of </a:t>
            </a:r>
            <a:r>
              <a:rPr lang="en-IN" dirty="0" smtClean="0"/>
              <a:t>this </a:t>
            </a:r>
            <a:r>
              <a:rPr lang="en-IN" dirty="0"/>
              <a:t>disease.</a:t>
            </a:r>
          </a:p>
        </p:txBody>
      </p:sp>
      <p:sp>
        <p:nvSpPr>
          <p:cNvPr id="4" name="Slide Number Placeholder 3"/>
          <p:cNvSpPr>
            <a:spLocks noGrp="1"/>
          </p:cNvSpPr>
          <p:nvPr>
            <p:ph type="sldNum" sz="quarter" idx="12"/>
          </p:nvPr>
        </p:nvSpPr>
        <p:spPr/>
        <p:txBody>
          <a:bodyPr/>
          <a:lstStyle/>
          <a:p>
            <a:fld id="{F6437A73-FA05-4C92-B805-F198406371F3}" type="slidenum">
              <a:rPr lang="en-IN" smtClean="0"/>
              <a:pPr/>
              <a:t>39</a:t>
            </a:fld>
            <a:endParaRPr lang="en-IN"/>
          </a:p>
        </p:txBody>
      </p:sp>
    </p:spTree>
    <p:extLst>
      <p:ext uri="{BB962C8B-B14F-4D97-AF65-F5344CB8AC3E}">
        <p14:creationId xmlns="" xmlns:p14="http://schemas.microsoft.com/office/powerpoint/2010/main" val="652214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632012"/>
            <a:ext cx="7960659" cy="4289612"/>
          </a:xfrm>
        </p:spPr>
        <p:txBody>
          <a:bodyPr/>
          <a:lstStyle/>
          <a:p>
            <a:pPr algn="just"/>
            <a:r>
              <a:rPr lang="en-IN" sz="3200" b="1" u="sng" cap="none" dirty="0" smtClean="0">
                <a:solidFill>
                  <a:schemeClr val="tx1"/>
                </a:solidFill>
                <a:latin typeface="Times New Roman" pitchFamily="18" charset="0"/>
                <a:cs typeface="Times New Roman" pitchFamily="18" charset="0"/>
              </a:rPr>
              <a:t>PART-I</a:t>
            </a:r>
            <a:br>
              <a:rPr lang="en-IN" sz="3200" b="1" u="sng" cap="none" dirty="0" smtClean="0">
                <a:solidFill>
                  <a:schemeClr val="tx1"/>
                </a:solidFill>
                <a:latin typeface="Times New Roman" pitchFamily="18" charset="0"/>
                <a:cs typeface="Times New Roman" pitchFamily="18" charset="0"/>
              </a:rPr>
            </a:br>
            <a:r>
              <a:rPr lang="en-IN" sz="3200" b="1" u="sng" cap="none" dirty="0" smtClean="0">
                <a:solidFill>
                  <a:srgbClr val="FF0000"/>
                </a:solidFill>
                <a:latin typeface="Times New Roman" pitchFamily="18" charset="0"/>
                <a:cs typeface="Times New Roman" pitchFamily="18" charset="0"/>
              </a:rPr>
              <a:t/>
            </a:r>
            <a:br>
              <a:rPr lang="en-IN" sz="3200" b="1" u="sng" cap="none" dirty="0" smtClean="0">
                <a:solidFill>
                  <a:srgbClr val="FF0000"/>
                </a:solidFill>
                <a:latin typeface="Times New Roman" pitchFamily="18" charset="0"/>
                <a:cs typeface="Times New Roman" pitchFamily="18" charset="0"/>
              </a:rPr>
            </a:br>
            <a:r>
              <a:rPr lang="en-IN" sz="3200" b="1" u="sng" cap="none" dirty="0" smtClean="0">
                <a:solidFill>
                  <a:srgbClr val="FF0000"/>
                </a:solidFill>
                <a:latin typeface="Times New Roman" pitchFamily="18" charset="0"/>
                <a:cs typeface="Times New Roman" pitchFamily="18" charset="0"/>
              </a:rPr>
              <a:t>INTRODUCTION </a:t>
            </a:r>
            <a:r>
              <a:rPr lang="en-IN" sz="3200" cap="none" dirty="0" smtClean="0">
                <a:solidFill>
                  <a:srgbClr val="FF0000"/>
                </a:solidFill>
                <a:latin typeface="Times New Roman" pitchFamily="18" charset="0"/>
                <a:cs typeface="Times New Roman" pitchFamily="18" charset="0"/>
              </a:rPr>
              <a:t/>
            </a:r>
            <a:br>
              <a:rPr lang="en-IN" sz="3200" cap="none" dirty="0" smtClean="0">
                <a:solidFill>
                  <a:srgbClr val="FF0000"/>
                </a:solidFill>
                <a:latin typeface="Times New Roman" pitchFamily="18" charset="0"/>
                <a:cs typeface="Times New Roman" pitchFamily="18" charset="0"/>
              </a:rPr>
            </a:br>
            <a:r>
              <a:rPr lang="en-IN" sz="3200" cap="none" dirty="0" smtClean="0">
                <a:solidFill>
                  <a:schemeClr val="tx1"/>
                </a:solidFill>
                <a:latin typeface="Times New Roman" pitchFamily="18" charset="0"/>
                <a:cs typeface="Times New Roman" pitchFamily="18" charset="0"/>
              </a:rPr>
              <a:t/>
            </a:r>
            <a:br>
              <a:rPr lang="en-IN" sz="3200" cap="none" dirty="0" smtClean="0">
                <a:solidFill>
                  <a:schemeClr val="tx1"/>
                </a:solidFill>
                <a:latin typeface="Times New Roman" pitchFamily="18" charset="0"/>
                <a:cs typeface="Times New Roman" pitchFamily="18" charset="0"/>
              </a:rPr>
            </a:br>
            <a:r>
              <a:rPr lang="en-IN" sz="3200" cap="none" dirty="0" smtClean="0">
                <a:solidFill>
                  <a:schemeClr val="tx1"/>
                </a:solidFill>
                <a:latin typeface="Times New Roman" pitchFamily="18" charset="0"/>
                <a:cs typeface="Times New Roman" pitchFamily="18" charset="0"/>
              </a:rPr>
              <a:t>Necrotizing ulcerative </a:t>
            </a:r>
            <a:r>
              <a:rPr lang="en-IN" sz="3200" cap="none" dirty="0" err="1" smtClean="0">
                <a:solidFill>
                  <a:schemeClr val="tx1"/>
                </a:solidFill>
                <a:latin typeface="Times New Roman" pitchFamily="18" charset="0"/>
                <a:cs typeface="Times New Roman" pitchFamily="18" charset="0"/>
              </a:rPr>
              <a:t>gingitivitis</a:t>
            </a:r>
            <a:r>
              <a:rPr lang="en-IN" sz="3200" cap="none" dirty="0" smtClean="0">
                <a:solidFill>
                  <a:schemeClr val="tx1"/>
                </a:solidFill>
                <a:latin typeface="Times New Roman" pitchFamily="18" charset="0"/>
                <a:cs typeface="Times New Roman" pitchFamily="18" charset="0"/>
              </a:rPr>
              <a:t> (NUG) had been recognized in the 4th BC by </a:t>
            </a:r>
            <a:r>
              <a:rPr lang="en-IN" sz="3200" cap="none" dirty="0" err="1" smtClean="0">
                <a:solidFill>
                  <a:schemeClr val="tx1"/>
                </a:solidFill>
                <a:latin typeface="Times New Roman" pitchFamily="18" charset="0"/>
                <a:cs typeface="Times New Roman" pitchFamily="18" charset="0"/>
              </a:rPr>
              <a:t>xenophon</a:t>
            </a:r>
            <a:r>
              <a:rPr lang="en-IN" sz="3200" cap="none" dirty="0" smtClean="0">
                <a:solidFill>
                  <a:schemeClr val="tx1"/>
                </a:solidFill>
                <a:latin typeface="Times New Roman" pitchFamily="18" charset="0"/>
                <a:cs typeface="Times New Roman" pitchFamily="18" charset="0"/>
              </a:rPr>
              <a:t> who stated that </a:t>
            </a:r>
            <a:r>
              <a:rPr lang="en-IN" sz="3200" cap="none" dirty="0" err="1" smtClean="0">
                <a:solidFill>
                  <a:schemeClr val="tx1"/>
                </a:solidFill>
                <a:latin typeface="Times New Roman" pitchFamily="18" charset="0"/>
                <a:cs typeface="Times New Roman" pitchFamily="18" charset="0"/>
              </a:rPr>
              <a:t>greek</a:t>
            </a:r>
            <a:r>
              <a:rPr lang="en-IN" sz="3200" cap="none" dirty="0" smtClean="0">
                <a:solidFill>
                  <a:schemeClr val="tx1"/>
                </a:solidFill>
                <a:latin typeface="Times New Roman" pitchFamily="18" charset="0"/>
                <a:cs typeface="Times New Roman" pitchFamily="18" charset="0"/>
              </a:rPr>
              <a:t> soldiers were plagued with sore, ulcerated and foul-smelling mouths. In 1778, john hunter first</a:t>
            </a:r>
            <a:br>
              <a:rPr lang="en-IN" sz="3200" cap="none" dirty="0" smtClean="0">
                <a:solidFill>
                  <a:schemeClr val="tx1"/>
                </a:solidFill>
                <a:latin typeface="Times New Roman" pitchFamily="18" charset="0"/>
                <a:cs typeface="Times New Roman" pitchFamily="18" charset="0"/>
              </a:rPr>
            </a:br>
            <a:r>
              <a:rPr lang="en-IN" sz="3200" cap="none" dirty="0" smtClean="0">
                <a:solidFill>
                  <a:schemeClr val="tx1"/>
                </a:solidFill>
                <a:latin typeface="Times New Roman" pitchFamily="18" charset="0"/>
                <a:cs typeface="Times New Roman" pitchFamily="18" charset="0"/>
              </a:rPr>
              <a:t>delineated the clinical differences between NUG, scurvy, and chronic </a:t>
            </a:r>
            <a:r>
              <a:rPr lang="en-IN" sz="3200" cap="none" dirty="0" err="1" smtClean="0">
                <a:solidFill>
                  <a:schemeClr val="tx1"/>
                </a:solidFill>
                <a:latin typeface="Times New Roman" pitchFamily="18" charset="0"/>
                <a:cs typeface="Times New Roman" pitchFamily="18" charset="0"/>
              </a:rPr>
              <a:t>periodontitis</a:t>
            </a:r>
            <a:r>
              <a:rPr lang="en-IN" sz="3200" cap="none" dirty="0" smtClean="0">
                <a:solidFill>
                  <a:schemeClr val="tx1"/>
                </a:solidFill>
                <a:latin typeface="Times New Roman" pitchFamily="18" charset="0"/>
                <a:cs typeface="Times New Roman" pitchFamily="18" charset="0"/>
              </a:rPr>
              <a:t>.</a:t>
            </a:r>
            <a:endParaRPr lang="en-IN" sz="3200" dirty="0">
              <a:solidFill>
                <a:schemeClr val="tx1"/>
              </a:solidFill>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a:solidFill>
                  <a:schemeClr val="accent1"/>
                </a:solidFill>
              </a:rPr>
              <a:t>Histopathology</a:t>
            </a:r>
            <a:endParaRPr lang="en-IN" sz="3600" dirty="0">
              <a:solidFill>
                <a:schemeClr val="accent1"/>
              </a:solidFill>
            </a:endParaRPr>
          </a:p>
        </p:txBody>
      </p:sp>
      <p:sp>
        <p:nvSpPr>
          <p:cNvPr id="3" name="Content Placeholder 2"/>
          <p:cNvSpPr>
            <a:spLocks noGrp="1"/>
          </p:cNvSpPr>
          <p:nvPr>
            <p:ph idx="1"/>
          </p:nvPr>
        </p:nvSpPr>
        <p:spPr/>
        <p:txBody>
          <a:bodyPr>
            <a:normAutofit fontScale="92500" lnSpcReduction="10000"/>
          </a:bodyPr>
          <a:lstStyle/>
          <a:p>
            <a:pPr algn="just">
              <a:lnSpc>
                <a:spcPct val="150000"/>
              </a:lnSpc>
            </a:pPr>
            <a:r>
              <a:rPr lang="en-US" sz="2400" dirty="0"/>
              <a:t>Microscopically, the NUG lesion is a nonspecific acute </a:t>
            </a:r>
            <a:r>
              <a:rPr lang="en-US" sz="2400" dirty="0" smtClean="0"/>
              <a:t>necrotizing inflammation </a:t>
            </a:r>
            <a:r>
              <a:rPr lang="en-US" sz="2400" dirty="0"/>
              <a:t>of the gingival margin that involves both the </a:t>
            </a:r>
            <a:r>
              <a:rPr lang="en-US" sz="2400" dirty="0" smtClean="0"/>
              <a:t>stratified squamous </a:t>
            </a:r>
            <a:r>
              <a:rPr lang="en-US" sz="2400" dirty="0"/>
              <a:t>epithelium and the underlying connective tissue. </a:t>
            </a:r>
            <a:endParaRPr lang="en-US" sz="2400" dirty="0" smtClean="0"/>
          </a:p>
          <a:p>
            <a:pPr algn="just">
              <a:lnSpc>
                <a:spcPct val="150000"/>
              </a:lnSpc>
            </a:pPr>
            <a:r>
              <a:rPr lang="en-US" sz="2400" dirty="0" smtClean="0"/>
              <a:t>The</a:t>
            </a:r>
            <a:r>
              <a:rPr lang="en-US" sz="2400" dirty="0"/>
              <a:t> </a:t>
            </a:r>
            <a:r>
              <a:rPr lang="en-US" sz="2400" dirty="0" smtClean="0"/>
              <a:t>surface </a:t>
            </a:r>
            <a:r>
              <a:rPr lang="en-US" sz="2400" dirty="0"/>
              <a:t>epithelium is destroyed and replaced by a meshwork of </a:t>
            </a:r>
            <a:r>
              <a:rPr lang="en-US" sz="2400" dirty="0" smtClean="0"/>
              <a:t>fibrin, necrotic </a:t>
            </a:r>
            <a:r>
              <a:rPr lang="en-US" sz="2400" dirty="0"/>
              <a:t>epithelial cells, </a:t>
            </a:r>
            <a:r>
              <a:rPr lang="en-US" sz="2400" dirty="0" err="1"/>
              <a:t>polymorphonuclear</a:t>
            </a:r>
            <a:r>
              <a:rPr lang="en-US" sz="2400" dirty="0"/>
              <a:t> leukocytes (neutrophils</a:t>
            </a:r>
            <a:r>
              <a:rPr lang="en-US" sz="2400" dirty="0" smtClean="0"/>
              <a:t>) (</a:t>
            </a:r>
            <a:r>
              <a:rPr lang="en-US" sz="2400" dirty="0"/>
              <a:t>PMNs), and various types of </a:t>
            </a:r>
            <a:r>
              <a:rPr lang="en-US" sz="2400" dirty="0" smtClean="0"/>
              <a:t>microorganisms.</a:t>
            </a:r>
            <a:endParaRPr lang="en-IN" sz="2400" dirty="0"/>
          </a:p>
        </p:txBody>
      </p:sp>
      <p:sp>
        <p:nvSpPr>
          <p:cNvPr id="4" name="Slide Number Placeholder 3"/>
          <p:cNvSpPr>
            <a:spLocks noGrp="1"/>
          </p:cNvSpPr>
          <p:nvPr>
            <p:ph type="sldNum" sz="quarter" idx="12"/>
          </p:nvPr>
        </p:nvSpPr>
        <p:spPr/>
        <p:txBody>
          <a:bodyPr/>
          <a:lstStyle/>
          <a:p>
            <a:fld id="{F6437A73-FA05-4C92-B805-F198406371F3}" type="slidenum">
              <a:rPr lang="en-IN" smtClean="0"/>
              <a:pPr/>
              <a:t>40</a:t>
            </a:fld>
            <a:endParaRPr lang="en-IN"/>
          </a:p>
        </p:txBody>
      </p:sp>
    </p:spTree>
    <p:extLst>
      <p:ext uri="{BB962C8B-B14F-4D97-AF65-F5344CB8AC3E}">
        <p14:creationId xmlns="" xmlns:p14="http://schemas.microsoft.com/office/powerpoint/2010/main" val="1860594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cstate="print"/>
          <a:stretch>
            <a:fillRect/>
          </a:stretch>
        </p:blipFill>
        <p:spPr>
          <a:xfrm>
            <a:off x="2223515" y="975675"/>
            <a:ext cx="4696970" cy="3044397"/>
          </a:xfrm>
          <a:prstGeom prst="rect">
            <a:avLst/>
          </a:prstGeom>
        </p:spPr>
      </p:pic>
      <p:pic>
        <p:nvPicPr>
          <p:cNvPr id="5" name="Picture 4"/>
          <p:cNvPicPr>
            <a:picLocks noChangeAspect="1"/>
          </p:cNvPicPr>
          <p:nvPr/>
        </p:nvPicPr>
        <p:blipFill>
          <a:blip r:embed="rId3" cstate="print"/>
          <a:stretch>
            <a:fillRect/>
          </a:stretch>
        </p:blipFill>
        <p:spPr>
          <a:xfrm>
            <a:off x="1177152" y="4221171"/>
            <a:ext cx="7361296" cy="1625445"/>
          </a:xfrm>
          <a:prstGeom prst="rect">
            <a:avLst/>
          </a:prstGeom>
        </p:spPr>
      </p:pic>
      <p:sp>
        <p:nvSpPr>
          <p:cNvPr id="6" name="Slide Number Placeholder 5"/>
          <p:cNvSpPr>
            <a:spLocks noGrp="1"/>
          </p:cNvSpPr>
          <p:nvPr>
            <p:ph type="sldNum" sz="quarter" idx="12"/>
          </p:nvPr>
        </p:nvSpPr>
        <p:spPr/>
        <p:txBody>
          <a:bodyPr/>
          <a:lstStyle/>
          <a:p>
            <a:fld id="{F6437A73-FA05-4C92-B805-F198406371F3}" type="slidenum">
              <a:rPr lang="en-IN" smtClean="0"/>
              <a:pPr/>
              <a:t>41</a:t>
            </a:fld>
            <a:endParaRPr lang="en-IN"/>
          </a:p>
        </p:txBody>
      </p:sp>
    </p:spTree>
    <p:extLst>
      <p:ext uri="{BB962C8B-B14F-4D97-AF65-F5344CB8AC3E}">
        <p14:creationId xmlns="" xmlns:p14="http://schemas.microsoft.com/office/powerpoint/2010/main" val="1731561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chemeClr val="accent2">
                    <a:lumMod val="60000"/>
                    <a:lumOff val="40000"/>
                  </a:schemeClr>
                </a:solidFill>
              </a:rPr>
              <a:t>Relation of bacteria to the necrotizing </a:t>
            </a:r>
            <a:r>
              <a:rPr lang="en-US" sz="2800" b="1" dirty="0" smtClean="0">
                <a:solidFill>
                  <a:schemeClr val="accent2">
                    <a:lumMod val="60000"/>
                    <a:lumOff val="40000"/>
                  </a:schemeClr>
                </a:solidFill>
              </a:rPr>
              <a:t>ulcerative </a:t>
            </a:r>
            <a:r>
              <a:rPr lang="en-IN" sz="2800" b="1" dirty="0" smtClean="0">
                <a:solidFill>
                  <a:schemeClr val="accent2">
                    <a:lumMod val="60000"/>
                    <a:lumOff val="40000"/>
                  </a:schemeClr>
                </a:solidFill>
              </a:rPr>
              <a:t>gingivitis </a:t>
            </a:r>
            <a:r>
              <a:rPr lang="en-IN" sz="2800" b="1" dirty="0">
                <a:solidFill>
                  <a:schemeClr val="accent2">
                    <a:lumMod val="60000"/>
                    <a:lumOff val="40000"/>
                  </a:schemeClr>
                </a:solidFill>
              </a:rPr>
              <a:t>lesion</a:t>
            </a:r>
            <a:endParaRPr lang="en-IN" sz="2800" dirty="0">
              <a:solidFill>
                <a:schemeClr val="accent2">
                  <a:lumMod val="60000"/>
                  <a:lumOff val="40000"/>
                </a:schemeClr>
              </a:solidFill>
            </a:endParaRPr>
          </a:p>
        </p:txBody>
      </p:sp>
      <p:sp>
        <p:nvSpPr>
          <p:cNvPr id="3" name="Content Placeholder 2"/>
          <p:cNvSpPr>
            <a:spLocks noGrp="1"/>
          </p:cNvSpPr>
          <p:nvPr>
            <p:ph idx="1"/>
          </p:nvPr>
        </p:nvSpPr>
        <p:spPr/>
        <p:txBody>
          <a:bodyPr>
            <a:normAutofit fontScale="85000" lnSpcReduction="10000"/>
          </a:bodyPr>
          <a:lstStyle/>
          <a:p>
            <a:pPr algn="just">
              <a:lnSpc>
                <a:spcPct val="150000"/>
              </a:lnSpc>
            </a:pPr>
            <a:r>
              <a:rPr lang="en-US" sz="2400" dirty="0" smtClean="0"/>
              <a:t>Light</a:t>
            </a:r>
            <a:r>
              <a:rPr lang="en-US" sz="2400" dirty="0"/>
              <a:t> </a:t>
            </a:r>
            <a:r>
              <a:rPr lang="en-US" sz="2400" dirty="0" smtClean="0"/>
              <a:t>microscopy </a:t>
            </a:r>
            <a:r>
              <a:rPr lang="en-US" sz="2400" dirty="0"/>
              <a:t>shows that the exudate on the </a:t>
            </a:r>
            <a:r>
              <a:rPr lang="en-US" sz="2400" dirty="0">
                <a:solidFill>
                  <a:srgbClr val="7030A0"/>
                </a:solidFill>
              </a:rPr>
              <a:t>surface of the </a:t>
            </a:r>
            <a:r>
              <a:rPr lang="en-US" sz="2400" dirty="0" smtClean="0">
                <a:solidFill>
                  <a:srgbClr val="7030A0"/>
                </a:solidFill>
              </a:rPr>
              <a:t>necrotic </a:t>
            </a:r>
            <a:r>
              <a:rPr lang="en-IN" sz="2400" dirty="0" smtClean="0">
                <a:solidFill>
                  <a:srgbClr val="7030A0"/>
                </a:solidFill>
              </a:rPr>
              <a:t>lesion </a:t>
            </a:r>
            <a:r>
              <a:rPr lang="en-IN" sz="2400" dirty="0">
                <a:solidFill>
                  <a:srgbClr val="7030A0"/>
                </a:solidFill>
              </a:rPr>
              <a:t>contains </a:t>
            </a:r>
            <a:r>
              <a:rPr lang="en-IN" sz="2400" dirty="0"/>
              <a:t>microorganisms that morphologically resemble </a:t>
            </a:r>
            <a:r>
              <a:rPr lang="en-IN" sz="2400" dirty="0" smtClean="0">
                <a:solidFill>
                  <a:srgbClr val="FF00FF"/>
                </a:solidFill>
              </a:rPr>
              <a:t>cocci, </a:t>
            </a:r>
            <a:r>
              <a:rPr lang="en-US" sz="2400" dirty="0" smtClean="0">
                <a:solidFill>
                  <a:srgbClr val="FF00FF"/>
                </a:solidFill>
              </a:rPr>
              <a:t>fusiform </a:t>
            </a:r>
            <a:r>
              <a:rPr lang="en-US" sz="2400" dirty="0">
                <a:solidFill>
                  <a:srgbClr val="FF00FF"/>
                </a:solidFill>
              </a:rPr>
              <a:t>bacilli, and spirochetes. </a:t>
            </a:r>
            <a:endParaRPr lang="en-US" sz="2400" dirty="0" smtClean="0">
              <a:solidFill>
                <a:srgbClr val="FF00FF"/>
              </a:solidFill>
            </a:endParaRPr>
          </a:p>
          <a:p>
            <a:pPr algn="just">
              <a:lnSpc>
                <a:spcPct val="150000"/>
              </a:lnSpc>
            </a:pPr>
            <a:r>
              <a:rPr lang="en-US" sz="2400" dirty="0" smtClean="0"/>
              <a:t>The </a:t>
            </a:r>
            <a:r>
              <a:rPr lang="en-US" sz="2400" dirty="0">
                <a:solidFill>
                  <a:srgbClr val="7030A0"/>
                </a:solidFill>
              </a:rPr>
              <a:t>layer between the necrotic </a:t>
            </a:r>
            <a:r>
              <a:rPr lang="en-US" sz="2400" dirty="0" smtClean="0">
                <a:solidFill>
                  <a:srgbClr val="7030A0"/>
                </a:solidFill>
              </a:rPr>
              <a:t>and living </a:t>
            </a:r>
            <a:r>
              <a:rPr lang="en-US" sz="2400" dirty="0">
                <a:solidFill>
                  <a:srgbClr val="7030A0"/>
                </a:solidFill>
              </a:rPr>
              <a:t>tissue </a:t>
            </a:r>
            <a:r>
              <a:rPr lang="en-US" sz="2400" dirty="0"/>
              <a:t>contains enormous numbers of </a:t>
            </a:r>
            <a:r>
              <a:rPr lang="en-US" sz="2400" dirty="0">
                <a:solidFill>
                  <a:srgbClr val="FF00FF"/>
                </a:solidFill>
              </a:rPr>
              <a:t>fusiform bacilli </a:t>
            </a:r>
            <a:r>
              <a:rPr lang="en-US" sz="2400" dirty="0" smtClean="0">
                <a:solidFill>
                  <a:srgbClr val="FF00FF"/>
                </a:solidFill>
              </a:rPr>
              <a:t>and spirochetes</a:t>
            </a:r>
            <a:r>
              <a:rPr lang="en-US" sz="2400" dirty="0" smtClean="0"/>
              <a:t> </a:t>
            </a:r>
            <a:r>
              <a:rPr lang="en-US" sz="2400" dirty="0"/>
              <a:t>in addition to leukocytes and fibrin. </a:t>
            </a:r>
            <a:endParaRPr lang="en-US" sz="2400" dirty="0" smtClean="0"/>
          </a:p>
          <a:p>
            <a:pPr algn="just">
              <a:lnSpc>
                <a:spcPct val="150000"/>
              </a:lnSpc>
            </a:pPr>
            <a:r>
              <a:rPr lang="en-US" sz="2400" dirty="0" smtClean="0">
                <a:solidFill>
                  <a:srgbClr val="FF00FF"/>
                </a:solidFill>
              </a:rPr>
              <a:t>Spirochetes </a:t>
            </a:r>
            <a:r>
              <a:rPr lang="en-US" sz="2400" dirty="0">
                <a:solidFill>
                  <a:srgbClr val="FF00FF"/>
                </a:solidFill>
              </a:rPr>
              <a:t>and </a:t>
            </a:r>
            <a:r>
              <a:rPr lang="en-US" sz="2400" dirty="0" smtClean="0">
                <a:solidFill>
                  <a:srgbClr val="FF00FF"/>
                </a:solidFill>
              </a:rPr>
              <a:t>other bacteria </a:t>
            </a:r>
            <a:r>
              <a:rPr lang="en-US" sz="2400" dirty="0"/>
              <a:t>invade the </a:t>
            </a:r>
            <a:r>
              <a:rPr lang="en-US" sz="2400" dirty="0">
                <a:solidFill>
                  <a:srgbClr val="7030A0"/>
                </a:solidFill>
              </a:rPr>
              <a:t>underlying living </a:t>
            </a:r>
            <a:r>
              <a:rPr lang="en-US" sz="2400" dirty="0" smtClean="0">
                <a:solidFill>
                  <a:srgbClr val="7030A0"/>
                </a:solidFill>
              </a:rPr>
              <a:t>tissue….</a:t>
            </a:r>
            <a:r>
              <a:rPr lang="en-US" sz="2400" dirty="0"/>
              <a:t> as deep as 300 </a:t>
            </a:r>
            <a:r>
              <a:rPr lang="en-US" sz="2400" dirty="0" err="1"/>
              <a:t>μm</a:t>
            </a:r>
            <a:r>
              <a:rPr lang="en-US" sz="2400" dirty="0"/>
              <a:t> from the surface.</a:t>
            </a:r>
          </a:p>
          <a:p>
            <a:pPr algn="just">
              <a:lnSpc>
                <a:spcPct val="150000"/>
              </a:lnSpc>
            </a:pPr>
            <a:endParaRPr lang="en-IN" sz="2400" dirty="0">
              <a:solidFill>
                <a:srgbClr val="7030A0"/>
              </a:solidFill>
            </a:endParaRPr>
          </a:p>
        </p:txBody>
      </p:sp>
      <p:sp>
        <p:nvSpPr>
          <p:cNvPr id="4" name="Slide Number Placeholder 3"/>
          <p:cNvSpPr>
            <a:spLocks noGrp="1"/>
          </p:cNvSpPr>
          <p:nvPr>
            <p:ph type="sldNum" sz="quarter" idx="12"/>
          </p:nvPr>
        </p:nvSpPr>
        <p:spPr/>
        <p:txBody>
          <a:bodyPr/>
          <a:lstStyle/>
          <a:p>
            <a:fld id="{F6437A73-FA05-4C92-B805-F198406371F3}" type="slidenum">
              <a:rPr lang="en-IN" smtClean="0"/>
              <a:pPr/>
              <a:t>42</a:t>
            </a:fld>
            <a:endParaRPr lang="en-IN"/>
          </a:p>
        </p:txBody>
      </p:sp>
    </p:spTree>
    <p:extLst>
      <p:ext uri="{BB962C8B-B14F-4D97-AF65-F5344CB8AC3E}">
        <p14:creationId xmlns="" xmlns:p14="http://schemas.microsoft.com/office/powerpoint/2010/main" val="32650754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err="1">
                <a:solidFill>
                  <a:srgbClr val="C00000"/>
                </a:solidFill>
              </a:rPr>
              <a:t>Lisgarten</a:t>
            </a:r>
            <a:r>
              <a:rPr lang="en-US" sz="2400" dirty="0"/>
              <a:t> described the following four zones, which blend with each other and may not all be present in every case:</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285596409"/>
              </p:ext>
            </p:extLst>
          </p:nvPr>
        </p:nvGraphicFramePr>
        <p:xfrm>
          <a:off x="685800" y="2121408"/>
          <a:ext cx="7772400" cy="405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F6437A73-FA05-4C92-B805-F198406371F3}" type="slidenum">
              <a:rPr lang="en-IN" smtClean="0"/>
              <a:pPr/>
              <a:t>43</a:t>
            </a:fld>
            <a:endParaRPr lang="en-IN"/>
          </a:p>
        </p:txBody>
      </p:sp>
    </p:spTree>
    <p:extLst>
      <p:ext uri="{BB962C8B-B14F-4D97-AF65-F5344CB8AC3E}">
        <p14:creationId xmlns="" xmlns:p14="http://schemas.microsoft.com/office/powerpoint/2010/main" val="14898657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Diagnosis</a:t>
            </a:r>
            <a:endParaRPr lang="en-IN" dirty="0"/>
          </a:p>
        </p:txBody>
      </p:sp>
      <p:sp>
        <p:nvSpPr>
          <p:cNvPr id="3" name="Content Placeholder 2"/>
          <p:cNvSpPr>
            <a:spLocks noGrp="1"/>
          </p:cNvSpPr>
          <p:nvPr>
            <p:ph idx="1"/>
          </p:nvPr>
        </p:nvSpPr>
        <p:spPr/>
        <p:txBody>
          <a:bodyPr>
            <a:normAutofit fontScale="85000" lnSpcReduction="20000"/>
          </a:bodyPr>
          <a:lstStyle/>
          <a:p>
            <a:pPr algn="just">
              <a:lnSpc>
                <a:spcPct val="150000"/>
              </a:lnSpc>
            </a:pPr>
            <a:r>
              <a:rPr lang="en-US" sz="2400" dirty="0"/>
              <a:t>Diagnosis is based on clinical findings of gingival pain, </a:t>
            </a:r>
            <a:r>
              <a:rPr lang="en-US" sz="2400" dirty="0" smtClean="0"/>
              <a:t>ulceration, and </a:t>
            </a:r>
            <a:r>
              <a:rPr lang="en-US" sz="2400" dirty="0"/>
              <a:t>bleeding. </a:t>
            </a:r>
            <a:endParaRPr lang="en-US" sz="2400" dirty="0" smtClean="0"/>
          </a:p>
          <a:p>
            <a:pPr algn="just">
              <a:lnSpc>
                <a:spcPct val="150000"/>
              </a:lnSpc>
            </a:pPr>
            <a:r>
              <a:rPr lang="en-US" sz="2400" dirty="0" smtClean="0"/>
              <a:t>A </a:t>
            </a:r>
            <a:r>
              <a:rPr lang="en-US" sz="2400" dirty="0"/>
              <a:t>bacterial smear is not necessary or definitive </a:t>
            </a:r>
            <a:r>
              <a:rPr lang="en-US" sz="2400" dirty="0" smtClean="0"/>
              <a:t>because the </a:t>
            </a:r>
            <a:r>
              <a:rPr lang="en-US" sz="2400" dirty="0"/>
              <a:t>bacterial picture is not appreciably different from that of </a:t>
            </a:r>
            <a:r>
              <a:rPr lang="en-US" sz="2400" dirty="0" smtClean="0"/>
              <a:t>patients with </a:t>
            </a:r>
            <a:r>
              <a:rPr lang="en-US" sz="2400" dirty="0"/>
              <a:t>marginal gingivitis, periodontal pockets, </a:t>
            </a:r>
            <a:r>
              <a:rPr lang="en-US" sz="2400" dirty="0" err="1"/>
              <a:t>pericoronitis</a:t>
            </a:r>
            <a:r>
              <a:rPr lang="en-US" sz="2400" dirty="0"/>
              <a:t>, </a:t>
            </a:r>
            <a:r>
              <a:rPr lang="en-US" sz="2400" dirty="0" smtClean="0"/>
              <a:t>or primary </a:t>
            </a:r>
            <a:r>
              <a:rPr lang="en-US" sz="2400" dirty="0"/>
              <a:t>herpetic </a:t>
            </a:r>
            <a:r>
              <a:rPr lang="en-US" sz="2400" dirty="0" err="1"/>
              <a:t>gingivostomatitis</a:t>
            </a:r>
            <a:r>
              <a:rPr lang="en-US" sz="2400" dirty="0"/>
              <a:t>. </a:t>
            </a:r>
            <a:endParaRPr lang="en-US" sz="2400" dirty="0" smtClean="0"/>
          </a:p>
          <a:p>
            <a:pPr algn="just">
              <a:lnSpc>
                <a:spcPct val="150000"/>
              </a:lnSpc>
            </a:pPr>
            <a:r>
              <a:rPr lang="en-US" sz="2400" dirty="0" smtClean="0"/>
              <a:t>However</a:t>
            </a:r>
            <a:r>
              <a:rPr lang="en-US" sz="2400" dirty="0"/>
              <a:t>, bacterial studies </a:t>
            </a:r>
            <a:r>
              <a:rPr lang="en-US" sz="2400" dirty="0" smtClean="0"/>
              <a:t>are useful </a:t>
            </a:r>
            <a:r>
              <a:rPr lang="en-US" sz="2400" dirty="0"/>
              <a:t>for the differential diagnosis of NUG and specific infections </a:t>
            </a:r>
            <a:r>
              <a:rPr lang="en-US" sz="2400" dirty="0" smtClean="0"/>
              <a:t>of the </a:t>
            </a:r>
            <a:r>
              <a:rPr lang="en-US" sz="2400" dirty="0"/>
              <a:t>oral cavity (e.g., diphtheria, thrush, </a:t>
            </a:r>
            <a:r>
              <a:rPr lang="en-US" sz="2400" dirty="0" err="1"/>
              <a:t>actinomycosis</a:t>
            </a:r>
            <a:r>
              <a:rPr lang="en-US" sz="2400" dirty="0"/>
              <a:t>, </a:t>
            </a:r>
            <a:r>
              <a:rPr lang="en-US" sz="2400" dirty="0" smtClean="0"/>
              <a:t>streptococcal </a:t>
            </a:r>
            <a:r>
              <a:rPr lang="en-IN" sz="2400" dirty="0" smtClean="0"/>
              <a:t>stomatitis</a:t>
            </a:r>
            <a:r>
              <a:rPr lang="en-IN" sz="2400" dirty="0"/>
              <a:t>).</a:t>
            </a:r>
          </a:p>
        </p:txBody>
      </p:sp>
      <p:sp>
        <p:nvSpPr>
          <p:cNvPr id="4" name="Slide Number Placeholder 3"/>
          <p:cNvSpPr>
            <a:spLocks noGrp="1"/>
          </p:cNvSpPr>
          <p:nvPr>
            <p:ph type="sldNum" sz="quarter" idx="12"/>
          </p:nvPr>
        </p:nvSpPr>
        <p:spPr/>
        <p:txBody>
          <a:bodyPr/>
          <a:lstStyle/>
          <a:p>
            <a:fld id="{F6437A73-FA05-4C92-B805-F198406371F3}" type="slidenum">
              <a:rPr lang="en-IN" smtClean="0"/>
              <a:pPr/>
              <a:t>44</a:t>
            </a:fld>
            <a:endParaRPr lang="en-IN"/>
          </a:p>
        </p:txBody>
      </p:sp>
    </p:spTree>
    <p:extLst>
      <p:ext uri="{BB962C8B-B14F-4D97-AF65-F5344CB8AC3E}">
        <p14:creationId xmlns="" xmlns:p14="http://schemas.microsoft.com/office/powerpoint/2010/main" val="28372717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pPr algn="just">
              <a:lnSpc>
                <a:spcPct val="150000"/>
              </a:lnSpc>
            </a:pPr>
            <a:r>
              <a:rPr lang="en-US" sz="2400" dirty="0"/>
              <a:t>The microscopic examination of a biopsy specimen is </a:t>
            </a:r>
            <a:r>
              <a:rPr lang="en-US" sz="2400" dirty="0" smtClean="0"/>
              <a:t>not sufficiently </a:t>
            </a:r>
            <a:r>
              <a:rPr lang="en-US" sz="2400" dirty="0"/>
              <a:t>specific to be diagnostic. </a:t>
            </a:r>
            <a:endParaRPr lang="en-US" sz="2400" dirty="0" smtClean="0"/>
          </a:p>
          <a:p>
            <a:pPr algn="just">
              <a:lnSpc>
                <a:spcPct val="150000"/>
              </a:lnSpc>
            </a:pPr>
            <a:r>
              <a:rPr lang="en-US" sz="2400" dirty="0" smtClean="0"/>
              <a:t>It </a:t>
            </a:r>
            <a:r>
              <a:rPr lang="en-US" sz="2400" dirty="0"/>
              <a:t>can be used to </a:t>
            </a:r>
            <a:r>
              <a:rPr lang="en-US" sz="2400" dirty="0" smtClean="0"/>
              <a:t>differentiate NUG </a:t>
            </a:r>
            <a:r>
              <a:rPr lang="en-US" sz="2400" dirty="0"/>
              <a:t>from specific infections (e.g., tuberculosis) or from </a:t>
            </a:r>
            <a:r>
              <a:rPr lang="en-US" sz="2400" dirty="0" smtClean="0"/>
              <a:t>neoplastic disease</a:t>
            </a:r>
            <a:r>
              <a:rPr lang="en-US" sz="2400" dirty="0"/>
              <a:t>, but it does not differentiate between NUG and </a:t>
            </a:r>
            <a:r>
              <a:rPr lang="en-US" sz="2400" dirty="0" smtClean="0"/>
              <a:t>other necrotizing </a:t>
            </a:r>
            <a:r>
              <a:rPr lang="en-US" sz="2400" dirty="0"/>
              <a:t>conditions of nonspecific origin, such as those </a:t>
            </a:r>
            <a:r>
              <a:rPr lang="en-US" sz="2400" dirty="0" smtClean="0"/>
              <a:t>produced by </a:t>
            </a:r>
            <a:r>
              <a:rPr lang="en-US" sz="2400" dirty="0"/>
              <a:t>trauma or caustic medications.</a:t>
            </a:r>
            <a:endParaRPr lang="en-IN" sz="2400" dirty="0"/>
          </a:p>
        </p:txBody>
      </p:sp>
      <p:sp>
        <p:nvSpPr>
          <p:cNvPr id="4" name="Slide Number Placeholder 3"/>
          <p:cNvSpPr>
            <a:spLocks noGrp="1"/>
          </p:cNvSpPr>
          <p:nvPr>
            <p:ph type="sldNum" sz="quarter" idx="12"/>
          </p:nvPr>
        </p:nvSpPr>
        <p:spPr/>
        <p:txBody>
          <a:bodyPr/>
          <a:lstStyle/>
          <a:p>
            <a:fld id="{F6437A73-FA05-4C92-B805-F198406371F3}" type="slidenum">
              <a:rPr lang="en-IN" smtClean="0"/>
              <a:pPr/>
              <a:t>45</a:t>
            </a:fld>
            <a:endParaRPr lang="en-IN"/>
          </a:p>
        </p:txBody>
      </p:sp>
    </p:spTree>
    <p:extLst>
      <p:ext uri="{BB962C8B-B14F-4D97-AF65-F5344CB8AC3E}">
        <p14:creationId xmlns="" xmlns:p14="http://schemas.microsoft.com/office/powerpoint/2010/main" val="3656462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smtClean="0">
                <a:solidFill>
                  <a:srgbClr val="C00000"/>
                </a:solidFill>
              </a:rPr>
              <a:t/>
            </a:r>
            <a:br>
              <a:rPr lang="en-IN" sz="3200" b="1" dirty="0" smtClean="0">
                <a:solidFill>
                  <a:srgbClr val="C00000"/>
                </a:solidFill>
              </a:rPr>
            </a:br>
            <a:r>
              <a:rPr lang="en-IN" sz="3200" b="1" dirty="0">
                <a:solidFill>
                  <a:srgbClr val="C00000"/>
                </a:solidFill>
              </a:rPr>
              <a:t/>
            </a:r>
            <a:br>
              <a:rPr lang="en-IN" sz="3200" b="1" dirty="0">
                <a:solidFill>
                  <a:srgbClr val="C00000"/>
                </a:solidFill>
              </a:rPr>
            </a:br>
            <a:r>
              <a:rPr lang="en-IN" sz="3200" b="1" dirty="0" smtClean="0">
                <a:solidFill>
                  <a:srgbClr val="C00000"/>
                </a:solidFill>
              </a:rPr>
              <a:t>Differential </a:t>
            </a:r>
            <a:r>
              <a:rPr lang="en-IN" sz="3200" b="1" dirty="0">
                <a:solidFill>
                  <a:srgbClr val="C00000"/>
                </a:solidFill>
              </a:rPr>
              <a:t>diagnosis</a:t>
            </a:r>
            <a:endParaRPr lang="en-IN" sz="3200"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pPr algn="just">
              <a:lnSpc>
                <a:spcPct val="150000"/>
              </a:lnSpc>
              <a:buFont typeface="Wingdings" panose="05000000000000000000" pitchFamily="2" charset="2"/>
              <a:buChar char="Ø"/>
            </a:pPr>
            <a:r>
              <a:rPr lang="en-US" sz="2400" b="1" dirty="0"/>
              <a:t>Differentiation between Necrotizing Ulcerative Gingivitis </a:t>
            </a:r>
            <a:r>
              <a:rPr lang="en-US" sz="2400" b="1" dirty="0" smtClean="0"/>
              <a:t>and </a:t>
            </a:r>
            <a:r>
              <a:rPr lang="en-IN" sz="2400" b="1" dirty="0" smtClean="0"/>
              <a:t>Primary </a:t>
            </a:r>
            <a:r>
              <a:rPr lang="en-IN" sz="2400" b="1" dirty="0"/>
              <a:t>Herpetic </a:t>
            </a:r>
            <a:r>
              <a:rPr lang="en-IN" sz="2400" b="1" dirty="0" err="1" smtClean="0"/>
              <a:t>Gingivostomatitis</a:t>
            </a:r>
            <a:endParaRPr lang="en-IN" sz="2400" b="1" dirty="0" smtClean="0"/>
          </a:p>
          <a:p>
            <a:pPr algn="just">
              <a:lnSpc>
                <a:spcPct val="150000"/>
              </a:lnSpc>
              <a:buFont typeface="Wingdings" panose="05000000000000000000" pitchFamily="2" charset="2"/>
              <a:buChar char="Ø"/>
            </a:pPr>
            <a:r>
              <a:rPr lang="en-US" sz="2400" b="1" dirty="0"/>
              <a:t>Differentiation among Necrotizing Ulcerative Gingivitis, </a:t>
            </a:r>
            <a:r>
              <a:rPr lang="en-US" sz="2400" b="1" dirty="0" err="1" smtClean="0"/>
              <a:t>ChronicDesquamative</a:t>
            </a:r>
            <a:r>
              <a:rPr lang="en-US" sz="2400" b="1" dirty="0" smtClean="0"/>
              <a:t> </a:t>
            </a:r>
            <a:r>
              <a:rPr lang="en-US" sz="2400" b="1" dirty="0"/>
              <a:t>Gingivitis, and Chronic Periodontal </a:t>
            </a:r>
            <a:r>
              <a:rPr lang="en-US" sz="2400" b="1" dirty="0" smtClean="0"/>
              <a:t>Disease</a:t>
            </a:r>
          </a:p>
          <a:p>
            <a:pPr algn="just">
              <a:lnSpc>
                <a:spcPct val="150000"/>
              </a:lnSpc>
              <a:buFont typeface="Wingdings" panose="05000000000000000000" pitchFamily="2" charset="2"/>
              <a:buChar char="Ø"/>
            </a:pPr>
            <a:r>
              <a:rPr lang="en-US" sz="2400" b="1" dirty="0"/>
              <a:t>Differentiation among Necrotizing Ulcerative </a:t>
            </a:r>
            <a:r>
              <a:rPr lang="en-US" sz="2400" b="1" dirty="0" smtClean="0"/>
              <a:t>Gingivitis, Diphtheria</a:t>
            </a:r>
            <a:r>
              <a:rPr lang="en-US" sz="2400" b="1" dirty="0"/>
              <a:t>, and Secondary Stage of Syphilis</a:t>
            </a:r>
            <a:endParaRPr lang="en-IN" sz="2400" dirty="0"/>
          </a:p>
        </p:txBody>
      </p:sp>
      <p:sp>
        <p:nvSpPr>
          <p:cNvPr id="4" name="Slide Number Placeholder 3"/>
          <p:cNvSpPr>
            <a:spLocks noGrp="1"/>
          </p:cNvSpPr>
          <p:nvPr>
            <p:ph type="sldNum" sz="quarter" idx="12"/>
          </p:nvPr>
        </p:nvSpPr>
        <p:spPr/>
        <p:txBody>
          <a:bodyPr/>
          <a:lstStyle/>
          <a:p>
            <a:fld id="{F6437A73-FA05-4C92-B805-F198406371F3}" type="slidenum">
              <a:rPr lang="en-IN" smtClean="0"/>
              <a:pPr/>
              <a:t>46</a:t>
            </a:fld>
            <a:endParaRPr lang="en-IN"/>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880189" y="143172"/>
            <a:ext cx="5023668" cy="1307234"/>
          </a:xfrm>
          <a:prstGeom prst="rect">
            <a:avLst/>
          </a:prstGeom>
          <a:ln>
            <a:noFill/>
          </a:ln>
          <a:effectLst>
            <a:softEdge rad="112500"/>
          </a:effectLst>
        </p:spPr>
      </p:pic>
    </p:spTree>
    <p:extLst>
      <p:ext uri="{BB962C8B-B14F-4D97-AF65-F5344CB8AC3E}">
        <p14:creationId xmlns="" xmlns:p14="http://schemas.microsoft.com/office/powerpoint/2010/main" val="9209480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411" y="887507"/>
            <a:ext cx="8498541" cy="3697940"/>
          </a:xfrm>
        </p:spPr>
        <p:txBody>
          <a:bodyPr/>
          <a:lstStyle/>
          <a:p>
            <a:pPr algn="just"/>
            <a:r>
              <a:rPr lang="en-IN" sz="2800" cap="none" dirty="0" smtClean="0">
                <a:latin typeface="Times New Roman" pitchFamily="18" charset="0"/>
                <a:cs typeface="Times New Roman" pitchFamily="18" charset="0"/>
              </a:rPr>
              <a:t>Necrotizing ulcerative gingivitis is a painful infectious gingival disease  primarily of the </a:t>
            </a:r>
            <a:r>
              <a:rPr lang="en-IN" sz="2800" cap="none" dirty="0" err="1" smtClean="0">
                <a:latin typeface="Times New Roman" pitchFamily="18" charset="0"/>
                <a:cs typeface="Times New Roman" pitchFamily="18" charset="0"/>
              </a:rPr>
              <a:t>interdental</a:t>
            </a:r>
            <a:r>
              <a:rPr lang="en-IN" sz="2800" cap="none" dirty="0" smtClean="0">
                <a:latin typeface="Times New Roman" pitchFamily="18" charset="0"/>
                <a:cs typeface="Times New Roman" pitchFamily="18" charset="0"/>
              </a:rPr>
              <a:t> and marginal </a:t>
            </a:r>
            <a:r>
              <a:rPr lang="en-IN" sz="2800" cap="none" dirty="0" err="1" smtClean="0">
                <a:latin typeface="Times New Roman" pitchFamily="18" charset="0"/>
                <a:cs typeface="Times New Roman" pitchFamily="18" charset="0"/>
              </a:rPr>
              <a:t>gingiva</a:t>
            </a:r>
            <a:r>
              <a:rPr lang="en-IN" sz="2800" cap="none" dirty="0" smtClean="0">
                <a:latin typeface="Times New Roman" pitchFamily="18" charset="0"/>
                <a:cs typeface="Times New Roman" pitchFamily="18" charset="0"/>
              </a:rPr>
              <a:t>. In </a:t>
            </a:r>
            <a:r>
              <a:rPr lang="en-IN" sz="2800" cap="none" dirty="0" err="1" smtClean="0">
                <a:latin typeface="Times New Roman" pitchFamily="18" charset="0"/>
                <a:cs typeface="Times New Roman" pitchFamily="18" charset="0"/>
              </a:rPr>
              <a:t>pericoronitis</a:t>
            </a:r>
            <a:r>
              <a:rPr lang="en-IN" sz="2800" cap="none" dirty="0" smtClean="0">
                <a:latin typeface="Times New Roman" pitchFamily="18" charset="0"/>
                <a:cs typeface="Times New Roman" pitchFamily="18" charset="0"/>
              </a:rPr>
              <a:t>, the patient is extremely uncomfortable because of a foul taste and an inability to close the jaws, in addition to the pain.</a:t>
            </a:r>
            <a:br>
              <a:rPr lang="en-IN" sz="2800" cap="none" dirty="0" smtClean="0">
                <a:latin typeface="Times New Roman" pitchFamily="18" charset="0"/>
                <a:cs typeface="Times New Roman" pitchFamily="18" charset="0"/>
              </a:rPr>
            </a:br>
            <a:r>
              <a:rPr lang="en-IN" sz="2800" cap="none" dirty="0" smtClean="0">
                <a:latin typeface="Times New Roman" pitchFamily="18" charset="0"/>
                <a:cs typeface="Times New Roman" pitchFamily="18" charset="0"/>
              </a:rPr>
              <a:t/>
            </a:r>
            <a:br>
              <a:rPr lang="en-IN" sz="2800" cap="none" dirty="0" smtClean="0">
                <a:latin typeface="Times New Roman" pitchFamily="18" charset="0"/>
                <a:cs typeface="Times New Roman" pitchFamily="18" charset="0"/>
              </a:rPr>
            </a:br>
            <a:r>
              <a:rPr lang="en-IN" sz="2800" cap="none" dirty="0" smtClean="0">
                <a:latin typeface="Times New Roman" pitchFamily="18" charset="0"/>
                <a:cs typeface="Times New Roman" pitchFamily="18" charset="0"/>
              </a:rPr>
              <a:t/>
            </a:r>
            <a:br>
              <a:rPr lang="en-IN" sz="2800" cap="none" dirty="0" smtClean="0">
                <a:latin typeface="Times New Roman" pitchFamily="18" charset="0"/>
                <a:cs typeface="Times New Roman" pitchFamily="18" charset="0"/>
              </a:rPr>
            </a:br>
            <a:r>
              <a:rPr lang="en-IN" sz="2800" cap="none" dirty="0" smtClean="0">
                <a:latin typeface="Times New Roman" pitchFamily="18" charset="0"/>
                <a:cs typeface="Times New Roman" pitchFamily="18" charset="0"/>
              </a:rPr>
              <a:t>In NUG, the zone between the marginal necrosis and the relatively unaffected </a:t>
            </a:r>
            <a:r>
              <a:rPr lang="en-IN" sz="2800" cap="none" dirty="0" err="1" smtClean="0">
                <a:latin typeface="Times New Roman" pitchFamily="18" charset="0"/>
                <a:cs typeface="Times New Roman" pitchFamily="18" charset="0"/>
              </a:rPr>
              <a:t>gingiva</a:t>
            </a:r>
            <a:r>
              <a:rPr lang="en-IN" sz="2800" cap="none" dirty="0" smtClean="0">
                <a:latin typeface="Times New Roman" pitchFamily="18" charset="0"/>
                <a:cs typeface="Times New Roman" pitchFamily="18" charset="0"/>
              </a:rPr>
              <a:t> usually exhibits a well-demarcated narrow </a:t>
            </a:r>
            <a:r>
              <a:rPr lang="en-IN" sz="2800" cap="none" dirty="0" err="1" smtClean="0">
                <a:latin typeface="Times New Roman" pitchFamily="18" charset="0"/>
                <a:cs typeface="Times New Roman" pitchFamily="18" charset="0"/>
              </a:rPr>
              <a:t>erythematous</a:t>
            </a:r>
            <a:r>
              <a:rPr lang="en-IN" sz="2800" cap="none" dirty="0" smtClean="0">
                <a:latin typeface="Times New Roman" pitchFamily="18" charset="0"/>
                <a:cs typeface="Times New Roman" pitchFamily="18" charset="0"/>
              </a:rPr>
              <a:t> zone, sometimes referred to as the linear </a:t>
            </a:r>
            <a:r>
              <a:rPr lang="en-IN" sz="2800" cap="none" dirty="0" err="1" smtClean="0">
                <a:latin typeface="Times New Roman" pitchFamily="18" charset="0"/>
                <a:cs typeface="Times New Roman" pitchFamily="18" charset="0"/>
              </a:rPr>
              <a:t>erythema</a:t>
            </a:r>
            <a:r>
              <a:rPr lang="en-IN" sz="2800" cap="none" dirty="0" smtClean="0">
                <a:latin typeface="Times New Roman" pitchFamily="18" charset="0"/>
                <a:cs typeface="Times New Roman" pitchFamily="18" charset="0"/>
              </a:rPr>
              <a:t>.</a:t>
            </a:r>
            <a:endParaRPr lang="en-IN" sz="2800" cap="none" dirty="0">
              <a:latin typeface="Times New Roman" pitchFamily="18" charset="0"/>
              <a:cs typeface="Times New Roman" pitchFamily="18" charset="0"/>
            </a:endParaRPr>
          </a:p>
        </p:txBody>
      </p:sp>
      <p:sp>
        <p:nvSpPr>
          <p:cNvPr id="5" name="Rectangle 4"/>
          <p:cNvSpPr/>
          <p:nvPr/>
        </p:nvSpPr>
        <p:spPr>
          <a:xfrm>
            <a:off x="0" y="1"/>
            <a:ext cx="8955741" cy="707886"/>
          </a:xfrm>
          <a:prstGeom prst="rect">
            <a:avLst/>
          </a:prstGeom>
        </p:spPr>
        <p:txBody>
          <a:bodyPr wrap="square">
            <a:spAutoFit/>
          </a:bodyPr>
          <a:lstStyle/>
          <a:p>
            <a:pPr algn="ctr"/>
            <a:r>
              <a:rPr lang="en-IN" sz="4000" b="1" dirty="0" smtClean="0">
                <a:solidFill>
                  <a:schemeClr val="accent1"/>
                </a:solidFill>
                <a:latin typeface="Times New Roman" pitchFamily="18" charset="0"/>
                <a:cs typeface="Times New Roman" pitchFamily="18" charset="0"/>
              </a:rPr>
              <a:t>          SUMMARY </a:t>
            </a:r>
            <a:endParaRPr lang="en-IN" sz="4000" b="1" dirty="0">
              <a:solidFill>
                <a:schemeClr val="accent1"/>
              </a:solidFill>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solidFill>
                  <a:srgbClr val="FF0000"/>
                </a:solidFill>
                <a:latin typeface="Times New Roman" pitchFamily="18" charset="0"/>
                <a:cs typeface="Times New Roman" pitchFamily="18" charset="0"/>
              </a:rPr>
              <a:t>References</a:t>
            </a:r>
            <a:endParaRPr lang="en-IN"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94329"/>
            <a:ext cx="8458200" cy="4477871"/>
          </a:xfrm>
        </p:spPr>
        <p:txBody>
          <a:bodyPr/>
          <a:lstStyle/>
          <a:p>
            <a:pPr algn="just"/>
            <a:r>
              <a:rPr lang="en-US" dirty="0" smtClean="0"/>
              <a:t>Newman MG, Takei HH, </a:t>
            </a:r>
            <a:r>
              <a:rPr lang="en-US" dirty="0" err="1" smtClean="0"/>
              <a:t>Klokkevold</a:t>
            </a:r>
            <a:r>
              <a:rPr lang="en-US" dirty="0" smtClean="0"/>
              <a:t> PR, Carranza FA. Carranza’s clinical </a:t>
            </a:r>
            <a:r>
              <a:rPr lang="en-US" dirty="0" err="1" smtClean="0"/>
              <a:t>periodontology</a:t>
            </a:r>
            <a:r>
              <a:rPr lang="en-US" dirty="0" smtClean="0"/>
              <a:t>, 10th ed. Saunders Elsevier; 2007.</a:t>
            </a:r>
          </a:p>
          <a:p>
            <a:pPr algn="just"/>
            <a:r>
              <a:rPr lang="en-US" dirty="0" err="1" smtClean="0"/>
              <a:t>Lindhe</a:t>
            </a:r>
            <a:r>
              <a:rPr lang="en-US" dirty="0" smtClean="0"/>
              <a:t> J, Lang NP and </a:t>
            </a:r>
            <a:r>
              <a:rPr lang="en-US" dirty="0" err="1" smtClean="0"/>
              <a:t>Karring</a:t>
            </a:r>
            <a:r>
              <a:rPr lang="en-US" dirty="0" smtClean="0"/>
              <a:t> T. Clinical </a:t>
            </a:r>
            <a:r>
              <a:rPr lang="en-US" dirty="0" err="1" smtClean="0"/>
              <a:t>Periodontology</a:t>
            </a:r>
            <a:r>
              <a:rPr lang="en-US" dirty="0" smtClean="0"/>
              <a:t> and Implant Dentistry. 6th ed. Oxford (UK): Blackwell Publishing Ltd.; 2015.</a:t>
            </a:r>
          </a:p>
          <a:p>
            <a:pPr algn="just"/>
            <a:r>
              <a:rPr lang="en-US" dirty="0" smtClean="0"/>
              <a:t>Newman MG, Takei HH, </a:t>
            </a:r>
            <a:r>
              <a:rPr lang="en-US" dirty="0" err="1" smtClean="0"/>
              <a:t>Klokkevold</a:t>
            </a:r>
            <a:r>
              <a:rPr lang="en-US" dirty="0" smtClean="0"/>
              <a:t> PR, Carranza FA. Carranza’s clinical </a:t>
            </a:r>
            <a:r>
              <a:rPr lang="en-US" dirty="0" err="1" smtClean="0"/>
              <a:t>periodontology</a:t>
            </a:r>
            <a:r>
              <a:rPr lang="en-US" dirty="0" smtClean="0"/>
              <a:t>, 13th ed. Saunders Elsevier; 2018.</a:t>
            </a:r>
          </a:p>
          <a:p>
            <a:endParaRPr lang="en-IN" dirty="0"/>
          </a:p>
        </p:txBody>
      </p:sp>
      <p:sp>
        <p:nvSpPr>
          <p:cNvPr id="4" name="Slide Number Placeholder 3"/>
          <p:cNvSpPr>
            <a:spLocks noGrp="1"/>
          </p:cNvSpPr>
          <p:nvPr>
            <p:ph type="sldNum" sz="quarter" idx="12"/>
          </p:nvPr>
        </p:nvSpPr>
        <p:spPr/>
        <p:txBody>
          <a:bodyPr/>
          <a:lstStyle/>
          <a:p>
            <a:fld id="{F6437A73-FA05-4C92-B805-F198406371F3}" type="slidenum">
              <a:rPr lang="en-IN" smtClean="0"/>
              <a:pPr/>
              <a:t>48</a:t>
            </a:fld>
            <a:endParaRPr lang="en-IN"/>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4800"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lgerian" pitchFamily="82" charset="0"/>
              </a:rPr>
              <a:t>THANK YOU</a:t>
            </a:r>
            <a:endParaRPr lang="en-IN" sz="4800"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lgerian" pitchFamily="82" charset="0"/>
            </a:endParaRPr>
          </a:p>
          <a:p>
            <a:pPr algn="ctr"/>
            <a:endParaRPr lang="en-IN" sz="4800" dirty="0"/>
          </a:p>
        </p:txBody>
      </p:sp>
      <p:sp>
        <p:nvSpPr>
          <p:cNvPr id="4" name="Slide Number Placeholder 3"/>
          <p:cNvSpPr>
            <a:spLocks noGrp="1"/>
          </p:cNvSpPr>
          <p:nvPr>
            <p:ph type="sldNum" sz="quarter" idx="12"/>
          </p:nvPr>
        </p:nvSpPr>
        <p:spPr/>
        <p:txBody>
          <a:bodyPr/>
          <a:lstStyle/>
          <a:p>
            <a:fld id="{F6437A73-FA05-4C92-B805-F198406371F3}" type="slidenum">
              <a:rPr lang="en-IN" smtClean="0"/>
              <a:pPr/>
              <a:t>49</a:t>
            </a:fld>
            <a:endParaRPr lang="en-I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0000"/>
                </a:solidFill>
              </a:rPr>
              <a:t>Necrotizing ulcerative gingivitis</a:t>
            </a:r>
            <a:endParaRPr lang="en-IN" dirty="0">
              <a:solidFill>
                <a:srgbClr val="FF0000"/>
              </a:solidFill>
            </a:endParaRPr>
          </a:p>
        </p:txBody>
      </p:sp>
      <p:sp>
        <p:nvSpPr>
          <p:cNvPr id="3" name="Content Placeholder 2"/>
          <p:cNvSpPr>
            <a:spLocks noGrp="1"/>
          </p:cNvSpPr>
          <p:nvPr>
            <p:ph idx="1"/>
          </p:nvPr>
        </p:nvSpPr>
        <p:spPr/>
        <p:txBody>
          <a:bodyPr>
            <a:normAutofit/>
          </a:bodyPr>
          <a:lstStyle/>
          <a:p>
            <a:pPr algn="just">
              <a:lnSpc>
                <a:spcPct val="150000"/>
              </a:lnSpc>
            </a:pPr>
            <a:r>
              <a:rPr lang="en-US" sz="2800" dirty="0" smtClean="0"/>
              <a:t>NUG </a:t>
            </a:r>
            <a:r>
              <a:rPr lang="en-US" sz="2800" dirty="0"/>
              <a:t>is a microbial disease of </a:t>
            </a:r>
            <a:r>
              <a:rPr lang="en-US" sz="2800" dirty="0" smtClean="0"/>
              <a:t>the gingiva </a:t>
            </a:r>
            <a:r>
              <a:rPr lang="en-US" sz="2800" dirty="0"/>
              <a:t>characterized by the necrosis and sloughing of gingival </a:t>
            </a:r>
            <a:r>
              <a:rPr lang="en-US" sz="2800" dirty="0" smtClean="0"/>
              <a:t>tissue, in </a:t>
            </a:r>
            <a:r>
              <a:rPr lang="en-US" sz="2800" dirty="0"/>
              <a:t>the context of an impaired host response</a:t>
            </a:r>
            <a:r>
              <a:rPr lang="en-US" sz="2800" dirty="0" smtClean="0"/>
              <a:t>.</a:t>
            </a:r>
          </a:p>
        </p:txBody>
      </p:sp>
      <p:sp>
        <p:nvSpPr>
          <p:cNvPr id="4" name="Slide Number Placeholder 3"/>
          <p:cNvSpPr>
            <a:spLocks noGrp="1"/>
          </p:cNvSpPr>
          <p:nvPr>
            <p:ph type="sldNum" sz="quarter" idx="12"/>
          </p:nvPr>
        </p:nvSpPr>
        <p:spPr/>
        <p:txBody>
          <a:bodyPr/>
          <a:lstStyle/>
          <a:p>
            <a:fld id="{F6437A73-FA05-4C92-B805-F198406371F3}" type="slidenum">
              <a:rPr lang="en-IN" smtClean="0"/>
              <a:pPr/>
              <a:t>5</a:t>
            </a:fld>
            <a:endParaRPr lang="en-IN"/>
          </a:p>
        </p:txBody>
      </p:sp>
    </p:spTree>
    <p:extLst>
      <p:ext uri="{BB962C8B-B14F-4D97-AF65-F5344CB8AC3E}">
        <p14:creationId xmlns="" xmlns:p14="http://schemas.microsoft.com/office/powerpoint/2010/main" val="1523790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4420"/>
            <a:ext cx="7772400" cy="1609344"/>
          </a:xfrm>
        </p:spPr>
        <p:txBody>
          <a:bodyPr/>
          <a:lstStyle/>
          <a:p>
            <a:r>
              <a:rPr lang="en-IN" i="1" cap="none" dirty="0" smtClean="0">
                <a:solidFill>
                  <a:srgbClr val="FF0000"/>
                </a:solidFill>
              </a:rPr>
              <a:t>Also called as…..</a:t>
            </a:r>
            <a:endParaRPr lang="en-IN" i="1" cap="none" dirty="0">
              <a:solidFill>
                <a:srgbClr val="FF0000"/>
              </a:solidFill>
            </a:endParaRPr>
          </a:p>
        </p:txBody>
      </p:sp>
      <p:sp>
        <p:nvSpPr>
          <p:cNvPr id="3" name="Content Placeholder 2"/>
          <p:cNvSpPr>
            <a:spLocks noGrp="1"/>
          </p:cNvSpPr>
          <p:nvPr>
            <p:ph idx="1"/>
          </p:nvPr>
        </p:nvSpPr>
        <p:spPr>
          <a:xfrm>
            <a:off x="685800" y="1293091"/>
            <a:ext cx="7772400" cy="4879109"/>
          </a:xfrm>
        </p:spPr>
        <p:txBody>
          <a:bodyPr>
            <a:noAutofit/>
          </a:bodyPr>
          <a:lstStyle/>
          <a:p>
            <a:r>
              <a:rPr lang="en-IN" sz="2400" dirty="0" err="1"/>
              <a:t>Vincents</a:t>
            </a:r>
            <a:r>
              <a:rPr lang="en-IN" sz="2400" dirty="0"/>
              <a:t> infection, </a:t>
            </a:r>
            <a:endParaRPr lang="en-IN" sz="2400" dirty="0" smtClean="0"/>
          </a:p>
          <a:p>
            <a:r>
              <a:rPr lang="en-IN" sz="2400" dirty="0" smtClean="0"/>
              <a:t>Acute </a:t>
            </a:r>
            <a:r>
              <a:rPr lang="en-IN" sz="2400" dirty="0" err="1" smtClean="0"/>
              <a:t>ulceromembranous</a:t>
            </a:r>
            <a:r>
              <a:rPr lang="en-IN" sz="2400" dirty="0" smtClean="0"/>
              <a:t> </a:t>
            </a:r>
            <a:r>
              <a:rPr lang="en-IN" sz="2400" dirty="0"/>
              <a:t>gingivitis, </a:t>
            </a:r>
            <a:endParaRPr lang="en-IN" sz="2400" dirty="0" smtClean="0"/>
          </a:p>
          <a:p>
            <a:r>
              <a:rPr lang="en-IN" sz="2400" dirty="0" smtClean="0"/>
              <a:t>Trench </a:t>
            </a:r>
            <a:r>
              <a:rPr lang="en-IN" sz="2400" dirty="0"/>
              <a:t>mouth, </a:t>
            </a:r>
          </a:p>
          <a:p>
            <a:r>
              <a:rPr lang="en-IN" sz="2400" dirty="0" smtClean="0"/>
              <a:t>Ulcerative gingivitis</a:t>
            </a:r>
            <a:r>
              <a:rPr lang="en-IN" sz="2400" dirty="0"/>
              <a:t>,</a:t>
            </a:r>
          </a:p>
          <a:p>
            <a:r>
              <a:rPr lang="en-IN" sz="2400" dirty="0"/>
              <a:t>Vincent stomatitis, </a:t>
            </a:r>
            <a:endParaRPr lang="en-IN" sz="2400" dirty="0" smtClean="0"/>
          </a:p>
          <a:p>
            <a:r>
              <a:rPr lang="en-IN" sz="2400" dirty="0" err="1" smtClean="0"/>
              <a:t>Plaut</a:t>
            </a:r>
            <a:r>
              <a:rPr lang="en-IN" sz="2400" dirty="0" smtClean="0"/>
              <a:t>–Vincent </a:t>
            </a:r>
            <a:r>
              <a:rPr lang="en-IN" sz="2400" dirty="0"/>
              <a:t>stomatitis, </a:t>
            </a:r>
            <a:endParaRPr lang="en-IN" sz="2400" dirty="0" smtClean="0"/>
          </a:p>
          <a:p>
            <a:r>
              <a:rPr lang="en-IN" sz="2400" dirty="0" smtClean="0"/>
              <a:t>Stomatitis </a:t>
            </a:r>
            <a:r>
              <a:rPr lang="en-IN" sz="2400" dirty="0" err="1" smtClean="0"/>
              <a:t>ulcerosa</a:t>
            </a:r>
            <a:r>
              <a:rPr lang="en-IN" sz="2400" dirty="0"/>
              <a:t>, </a:t>
            </a:r>
            <a:endParaRPr lang="en-IN" sz="2400" dirty="0" smtClean="0"/>
          </a:p>
          <a:p>
            <a:r>
              <a:rPr lang="en-IN" sz="2400" dirty="0" err="1" smtClean="0"/>
              <a:t>Fedid</a:t>
            </a:r>
            <a:r>
              <a:rPr lang="en-IN" sz="2400" dirty="0" smtClean="0"/>
              <a:t> </a:t>
            </a:r>
            <a:r>
              <a:rPr lang="en-US" sz="2400" dirty="0" smtClean="0"/>
              <a:t>stomatitis</a:t>
            </a:r>
            <a:r>
              <a:rPr lang="en-US" sz="2400" dirty="0"/>
              <a:t>, </a:t>
            </a:r>
            <a:endParaRPr lang="en-US" sz="2400" dirty="0" smtClean="0"/>
          </a:p>
          <a:p>
            <a:r>
              <a:rPr lang="en-US" sz="2400" dirty="0" err="1" smtClean="0"/>
              <a:t>Fusospirillary</a:t>
            </a:r>
            <a:r>
              <a:rPr lang="en-US" sz="2400" dirty="0" smtClean="0"/>
              <a:t> gingivitis </a:t>
            </a:r>
            <a:r>
              <a:rPr lang="en-US" sz="2400" dirty="0"/>
              <a:t>and </a:t>
            </a:r>
            <a:endParaRPr lang="en-US" sz="2400" dirty="0" smtClean="0"/>
          </a:p>
          <a:p>
            <a:r>
              <a:rPr lang="en-US" sz="2400" dirty="0" smtClean="0"/>
              <a:t>Putrid stomatitis</a:t>
            </a:r>
            <a:r>
              <a:rPr lang="en-US" sz="2400" dirty="0"/>
              <a:t>.</a:t>
            </a:r>
            <a:endParaRPr lang="en-IN" sz="2400" dirty="0"/>
          </a:p>
        </p:txBody>
      </p:sp>
      <p:sp>
        <p:nvSpPr>
          <p:cNvPr id="4" name="Slide Number Placeholder 3"/>
          <p:cNvSpPr>
            <a:spLocks noGrp="1"/>
          </p:cNvSpPr>
          <p:nvPr>
            <p:ph type="sldNum" sz="quarter" idx="12"/>
          </p:nvPr>
        </p:nvSpPr>
        <p:spPr/>
        <p:txBody>
          <a:bodyPr/>
          <a:lstStyle/>
          <a:p>
            <a:fld id="{F6437A73-FA05-4C92-B805-F198406371F3}" type="slidenum">
              <a:rPr lang="en-IN" smtClean="0"/>
              <a:pPr/>
              <a:t>6</a:t>
            </a:fld>
            <a:endParaRPr lang="en-IN"/>
          </a:p>
        </p:txBody>
      </p:sp>
    </p:spTree>
    <p:extLst>
      <p:ext uri="{BB962C8B-B14F-4D97-AF65-F5344CB8AC3E}">
        <p14:creationId xmlns="" xmlns:p14="http://schemas.microsoft.com/office/powerpoint/2010/main" val="274240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a:solidFill>
                  <a:srgbClr val="0070C0"/>
                </a:solidFill>
              </a:rPr>
              <a:t>Historical background</a:t>
            </a:r>
            <a:endParaRPr lang="en-IN" sz="3600" dirty="0">
              <a:solidFill>
                <a:srgbClr val="0070C0"/>
              </a:solidFill>
            </a:endParaRPr>
          </a:p>
        </p:txBody>
      </p:sp>
      <p:sp>
        <p:nvSpPr>
          <p:cNvPr id="3" name="Content Placeholder 2"/>
          <p:cNvSpPr>
            <a:spLocks noGrp="1"/>
          </p:cNvSpPr>
          <p:nvPr>
            <p:ph idx="1"/>
          </p:nvPr>
        </p:nvSpPr>
        <p:spPr/>
        <p:txBody>
          <a:bodyPr>
            <a:normAutofit fontScale="77500" lnSpcReduction="20000"/>
          </a:bodyPr>
          <a:lstStyle/>
          <a:p>
            <a:pPr algn="just">
              <a:lnSpc>
                <a:spcPct val="150000"/>
              </a:lnSpc>
            </a:pPr>
            <a:r>
              <a:rPr lang="en-US" sz="2800" dirty="0" smtClean="0">
                <a:solidFill>
                  <a:srgbClr val="7030A0"/>
                </a:solidFill>
              </a:rPr>
              <a:t>4th </a:t>
            </a:r>
            <a:r>
              <a:rPr lang="en-US" sz="2800" dirty="0">
                <a:solidFill>
                  <a:srgbClr val="7030A0"/>
                </a:solidFill>
              </a:rPr>
              <a:t>century B.C. </a:t>
            </a:r>
            <a:r>
              <a:rPr lang="en-US" sz="2800" dirty="0" smtClean="0">
                <a:solidFill>
                  <a:srgbClr val="7030A0"/>
                </a:solidFill>
              </a:rPr>
              <a:t>….Xenophon</a:t>
            </a:r>
            <a:r>
              <a:rPr lang="en-US" sz="2800" dirty="0" smtClean="0"/>
              <a:t>, </a:t>
            </a:r>
            <a:r>
              <a:rPr lang="en-US" sz="2800" dirty="0"/>
              <a:t>mentioned that Greek soldiers were affected with “sore </a:t>
            </a:r>
            <a:r>
              <a:rPr lang="en-US" sz="2800" dirty="0" smtClean="0"/>
              <a:t>mouth” and </a:t>
            </a:r>
            <a:r>
              <a:rPr lang="en-US" sz="2800" dirty="0"/>
              <a:t>foul smelling breath. </a:t>
            </a:r>
            <a:endParaRPr lang="en-US" sz="2800" dirty="0" smtClean="0"/>
          </a:p>
          <a:p>
            <a:pPr algn="just">
              <a:lnSpc>
                <a:spcPct val="150000"/>
              </a:lnSpc>
            </a:pPr>
            <a:r>
              <a:rPr lang="en-US" sz="2800" dirty="0" smtClean="0">
                <a:solidFill>
                  <a:srgbClr val="7030A0"/>
                </a:solidFill>
              </a:rPr>
              <a:t>1778…. </a:t>
            </a:r>
            <a:r>
              <a:rPr lang="en-US" sz="2800" dirty="0">
                <a:solidFill>
                  <a:srgbClr val="7030A0"/>
                </a:solidFill>
              </a:rPr>
              <a:t>John </a:t>
            </a:r>
            <a:r>
              <a:rPr lang="en-US" sz="2800" dirty="0" smtClean="0">
                <a:solidFill>
                  <a:srgbClr val="7030A0"/>
                </a:solidFill>
              </a:rPr>
              <a:t>Hunter</a:t>
            </a:r>
            <a:r>
              <a:rPr lang="en-US" sz="2800" dirty="0" smtClean="0"/>
              <a:t>, described </a:t>
            </a:r>
            <a:r>
              <a:rPr lang="en-US" sz="2800" dirty="0"/>
              <a:t>the </a:t>
            </a:r>
            <a:r>
              <a:rPr lang="en-US" sz="2800" dirty="0" smtClean="0"/>
              <a:t>clinical findings </a:t>
            </a:r>
            <a:r>
              <a:rPr lang="en-US" sz="2800" dirty="0"/>
              <a:t>and differentiated it from scurvy and chronic </a:t>
            </a:r>
            <a:r>
              <a:rPr lang="en-US" sz="2800" dirty="0" smtClean="0"/>
              <a:t>destructive periodontal </a:t>
            </a:r>
            <a:r>
              <a:rPr lang="en-US" sz="2800" dirty="0"/>
              <a:t>disease. </a:t>
            </a:r>
            <a:endParaRPr lang="en-US" sz="2800" dirty="0" smtClean="0"/>
          </a:p>
          <a:p>
            <a:pPr algn="just">
              <a:lnSpc>
                <a:spcPct val="150000"/>
              </a:lnSpc>
            </a:pPr>
            <a:r>
              <a:rPr lang="en-US" sz="2800" dirty="0">
                <a:solidFill>
                  <a:srgbClr val="7030A0"/>
                </a:solidFill>
              </a:rPr>
              <a:t>19th century </a:t>
            </a:r>
            <a:r>
              <a:rPr lang="en-US" sz="2800" dirty="0" smtClean="0"/>
              <a:t>….NUG </a:t>
            </a:r>
            <a:r>
              <a:rPr lang="en-US" sz="2800" dirty="0"/>
              <a:t>occurred in epidemic form in the </a:t>
            </a:r>
            <a:r>
              <a:rPr lang="en-US" sz="2800" dirty="0" smtClean="0"/>
              <a:t>French army </a:t>
            </a:r>
          </a:p>
        </p:txBody>
      </p:sp>
      <p:sp>
        <p:nvSpPr>
          <p:cNvPr id="4" name="Slide Number Placeholder 3"/>
          <p:cNvSpPr>
            <a:spLocks noGrp="1"/>
          </p:cNvSpPr>
          <p:nvPr>
            <p:ph type="sldNum" sz="quarter" idx="12"/>
          </p:nvPr>
        </p:nvSpPr>
        <p:spPr/>
        <p:txBody>
          <a:bodyPr/>
          <a:lstStyle/>
          <a:p>
            <a:fld id="{F6437A73-FA05-4C92-B805-F198406371F3}" type="slidenum">
              <a:rPr lang="en-IN" smtClean="0"/>
              <a:pPr/>
              <a:t>7</a:t>
            </a:fld>
            <a:endParaRPr lang="en-IN"/>
          </a:p>
        </p:txBody>
      </p:sp>
    </p:spTree>
    <p:extLst>
      <p:ext uri="{BB962C8B-B14F-4D97-AF65-F5344CB8AC3E}">
        <p14:creationId xmlns="" xmlns:p14="http://schemas.microsoft.com/office/powerpoint/2010/main" val="239170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US" sz="2800" dirty="0">
                <a:solidFill>
                  <a:srgbClr val="7030A0"/>
                </a:solidFill>
              </a:rPr>
              <a:t>1886, </a:t>
            </a:r>
            <a:r>
              <a:rPr lang="en-US" sz="2800" dirty="0" err="1">
                <a:solidFill>
                  <a:srgbClr val="7030A0"/>
                </a:solidFill>
              </a:rPr>
              <a:t>Hersch</a:t>
            </a:r>
            <a:r>
              <a:rPr lang="en-US" sz="2800" dirty="0">
                <a:solidFill>
                  <a:srgbClr val="7030A0"/>
                </a:solidFill>
              </a:rPr>
              <a:t> </a:t>
            </a:r>
            <a:r>
              <a:rPr lang="en-US" sz="2800" dirty="0"/>
              <a:t>discussed some features associated with the disease, such as lymph node enlargement, fever, malaise, and increased salivation. </a:t>
            </a:r>
          </a:p>
          <a:p>
            <a:pPr algn="just">
              <a:lnSpc>
                <a:spcPct val="150000"/>
              </a:lnSpc>
            </a:pPr>
            <a:r>
              <a:rPr lang="en-US" sz="2800" dirty="0"/>
              <a:t>In the </a:t>
            </a:r>
            <a:r>
              <a:rPr lang="en-US" sz="2800" dirty="0">
                <a:solidFill>
                  <a:srgbClr val="7030A0"/>
                </a:solidFill>
              </a:rPr>
              <a:t>1890s, </a:t>
            </a:r>
            <a:r>
              <a:rPr lang="en-US" sz="2800" dirty="0" err="1">
                <a:solidFill>
                  <a:srgbClr val="7030A0"/>
                </a:solidFill>
              </a:rPr>
              <a:t>Plaut</a:t>
            </a:r>
            <a:r>
              <a:rPr lang="en-US" sz="2800" dirty="0">
                <a:solidFill>
                  <a:srgbClr val="7030A0"/>
                </a:solidFill>
              </a:rPr>
              <a:t> and Vincent </a:t>
            </a:r>
            <a:r>
              <a:rPr lang="en-US" sz="2800" dirty="0"/>
              <a:t>described the disease and attributed its origin to fusiform bacilli and </a:t>
            </a:r>
            <a:r>
              <a:rPr lang="en-IN" sz="2800" dirty="0"/>
              <a:t>spirochetes</a:t>
            </a:r>
          </a:p>
        </p:txBody>
      </p:sp>
      <p:sp>
        <p:nvSpPr>
          <p:cNvPr id="4" name="Slide Number Placeholder 3"/>
          <p:cNvSpPr>
            <a:spLocks noGrp="1"/>
          </p:cNvSpPr>
          <p:nvPr>
            <p:ph type="sldNum" sz="quarter" idx="12"/>
          </p:nvPr>
        </p:nvSpPr>
        <p:spPr/>
        <p:txBody>
          <a:bodyPr/>
          <a:lstStyle/>
          <a:p>
            <a:fld id="{F6437A73-FA05-4C92-B805-F198406371F3}" type="slidenum">
              <a:rPr lang="en-IN" smtClean="0"/>
              <a:pPr/>
              <a:t>8</a:t>
            </a:fld>
            <a:endParaRPr lang="en-IN"/>
          </a:p>
        </p:txBody>
      </p:sp>
    </p:spTree>
    <p:extLst>
      <p:ext uri="{BB962C8B-B14F-4D97-AF65-F5344CB8AC3E}">
        <p14:creationId xmlns="" xmlns:p14="http://schemas.microsoft.com/office/powerpoint/2010/main" val="2593054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a:solidFill>
                  <a:srgbClr val="FF0000"/>
                </a:solidFill>
              </a:rPr>
              <a:t>Clinical features</a:t>
            </a:r>
            <a:endParaRPr lang="en-IN" sz="3600" dirty="0">
              <a:solidFill>
                <a:srgbClr val="FF0000"/>
              </a:solidFill>
            </a:endParaRPr>
          </a:p>
        </p:txBody>
      </p:sp>
      <p:sp>
        <p:nvSpPr>
          <p:cNvPr id="3" name="Content Placeholder 2"/>
          <p:cNvSpPr>
            <a:spLocks noGrp="1"/>
          </p:cNvSpPr>
          <p:nvPr>
            <p:ph idx="1"/>
          </p:nvPr>
        </p:nvSpPr>
        <p:spPr/>
        <p:txBody>
          <a:bodyPr>
            <a:normAutofit/>
          </a:bodyPr>
          <a:lstStyle/>
          <a:p>
            <a:pPr algn="just">
              <a:lnSpc>
                <a:spcPct val="150000"/>
              </a:lnSpc>
            </a:pPr>
            <a:r>
              <a:rPr lang="en-US" sz="2400" dirty="0"/>
              <a:t>NUG is usually identified as an </a:t>
            </a:r>
            <a:r>
              <a:rPr lang="en-US" sz="2400" i="1" dirty="0">
                <a:solidFill>
                  <a:srgbClr val="7030A0"/>
                </a:solidFill>
              </a:rPr>
              <a:t>acute</a:t>
            </a:r>
            <a:r>
              <a:rPr lang="en-US" sz="2400" i="1" dirty="0"/>
              <a:t> </a:t>
            </a:r>
            <a:r>
              <a:rPr lang="en-US" sz="2400" dirty="0"/>
              <a:t>disease. However, the term </a:t>
            </a:r>
            <a:r>
              <a:rPr lang="en-US" sz="2400" i="1" dirty="0" smtClean="0"/>
              <a:t>acute </a:t>
            </a:r>
            <a:r>
              <a:rPr lang="en-US" sz="2400" dirty="0" smtClean="0"/>
              <a:t>in </a:t>
            </a:r>
            <a:r>
              <a:rPr lang="en-US" sz="2400" dirty="0"/>
              <a:t>this case is a clinical descriptor and should not be used as </a:t>
            </a:r>
            <a:r>
              <a:rPr lang="en-US" sz="2400" dirty="0" smtClean="0"/>
              <a:t>a diagnosis </a:t>
            </a:r>
            <a:r>
              <a:rPr lang="en-US" sz="2400" dirty="0"/>
              <a:t>because there is no chronic form of the disease. </a:t>
            </a:r>
          </a:p>
          <a:p>
            <a:pPr algn="just">
              <a:lnSpc>
                <a:spcPct val="150000"/>
              </a:lnSpc>
            </a:pPr>
            <a:r>
              <a:rPr lang="en-US" sz="2400" dirty="0" smtClean="0"/>
              <a:t>Although</a:t>
            </a:r>
            <a:r>
              <a:rPr lang="en-US" sz="2400" dirty="0"/>
              <a:t> </a:t>
            </a:r>
            <a:r>
              <a:rPr lang="en-US" sz="2400" dirty="0" smtClean="0"/>
              <a:t>the </a:t>
            </a:r>
            <a:r>
              <a:rPr lang="en-US" sz="2400" dirty="0"/>
              <a:t>acronym </a:t>
            </a:r>
            <a:r>
              <a:rPr lang="en-US" sz="2400" i="1" dirty="0"/>
              <a:t>ANUG </a:t>
            </a:r>
            <a:r>
              <a:rPr lang="en-US" sz="2400" dirty="0"/>
              <a:t>is frequently used, it is a misnomer</a:t>
            </a:r>
            <a:endParaRPr lang="en-IN" sz="2400" dirty="0"/>
          </a:p>
        </p:txBody>
      </p:sp>
      <p:sp>
        <p:nvSpPr>
          <p:cNvPr id="4" name="Slide Number Placeholder 3"/>
          <p:cNvSpPr>
            <a:spLocks noGrp="1"/>
          </p:cNvSpPr>
          <p:nvPr>
            <p:ph type="sldNum" sz="quarter" idx="12"/>
          </p:nvPr>
        </p:nvSpPr>
        <p:spPr/>
        <p:txBody>
          <a:bodyPr/>
          <a:lstStyle/>
          <a:p>
            <a:fld id="{F6437A73-FA05-4C92-B805-F198406371F3}" type="slidenum">
              <a:rPr lang="en-IN" smtClean="0"/>
              <a:pPr/>
              <a:t>9</a:t>
            </a:fld>
            <a:endParaRPr lang="en-IN"/>
          </a:p>
        </p:txBody>
      </p:sp>
    </p:spTree>
    <p:extLst>
      <p:ext uri="{BB962C8B-B14F-4D97-AF65-F5344CB8AC3E}">
        <p14:creationId xmlns="" xmlns:p14="http://schemas.microsoft.com/office/powerpoint/2010/main" val="21620968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w Cen MT-Rockwell">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535</TotalTime>
  <Words>2483</Words>
  <Application>Microsoft Office PowerPoint</Application>
  <PresentationFormat>On-screen Show (4:3)</PresentationFormat>
  <Paragraphs>253</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Wood Type</vt:lpstr>
      <vt:lpstr>Acute gingival infections</vt:lpstr>
      <vt:lpstr>SPECIFIC LEARNING OBJECTIVES</vt:lpstr>
      <vt:lpstr>Contents </vt:lpstr>
      <vt:lpstr>PART-I  INTRODUCTION   Necrotizing ulcerative gingitivitis (NUG) had been recognized in the 4th BC by xenophon who stated that greek soldiers were plagued with sore, ulcerated and foul-smelling mouths. In 1778, john hunter first delineated the clinical differences between NUG, scurvy, and chronic periodontitis.</vt:lpstr>
      <vt:lpstr>Necrotizing ulcerative gingivitis</vt:lpstr>
      <vt:lpstr>Also called as…..</vt:lpstr>
      <vt:lpstr>Historical background</vt:lpstr>
      <vt:lpstr>Slide 8</vt:lpstr>
      <vt:lpstr>Clinical features</vt:lpstr>
      <vt:lpstr>Slide 10</vt:lpstr>
      <vt:lpstr>Slide 11</vt:lpstr>
      <vt:lpstr>Frequent features of the patient’s history……</vt:lpstr>
      <vt:lpstr>Oral signs</vt:lpstr>
      <vt:lpstr>Slide 14</vt:lpstr>
      <vt:lpstr>Slide 15</vt:lpstr>
      <vt:lpstr>Slide 16</vt:lpstr>
      <vt:lpstr>Slide 17</vt:lpstr>
      <vt:lpstr> Extraoral and systemic signs and symptoms    Patients are usually ambulatory and have a minimum of systemic symptoms…. #more severe in children  </vt:lpstr>
      <vt:lpstr>Stages in progression of NUG are described by Pindborg and coworkers…</vt:lpstr>
      <vt:lpstr>Horning and Cohen extended the staging as follows:</vt:lpstr>
      <vt:lpstr>Slide 21</vt:lpstr>
      <vt:lpstr>Etiology</vt:lpstr>
      <vt:lpstr>Role of bacteria</vt:lpstr>
      <vt:lpstr>Slide 24</vt:lpstr>
      <vt:lpstr>Role of the host response</vt:lpstr>
      <vt:lpstr>Slide 26</vt:lpstr>
      <vt:lpstr>Slide 27</vt:lpstr>
      <vt:lpstr>Slide 28</vt:lpstr>
      <vt:lpstr>Local predisposing factors</vt:lpstr>
      <vt:lpstr>Slide 30</vt:lpstr>
      <vt:lpstr>Systemic predisposing factors</vt:lpstr>
      <vt:lpstr>Nutritional deficiency</vt:lpstr>
      <vt:lpstr>Debilitating disease</vt:lpstr>
      <vt:lpstr>Psychosomatic factors</vt:lpstr>
      <vt:lpstr>Epidemiology and prevalence</vt:lpstr>
      <vt:lpstr>Slide 36</vt:lpstr>
      <vt:lpstr>Communicability</vt:lpstr>
      <vt:lpstr>Slide 38</vt:lpstr>
      <vt:lpstr>Slide 39</vt:lpstr>
      <vt:lpstr>Histopathology</vt:lpstr>
      <vt:lpstr>Slide 41</vt:lpstr>
      <vt:lpstr>Relation of bacteria to the necrotizing ulcerative gingivitis lesion</vt:lpstr>
      <vt:lpstr>Lisgarten described the following four zones, which blend with each other and may not all be present in every case:</vt:lpstr>
      <vt:lpstr>Diagnosis</vt:lpstr>
      <vt:lpstr>Slide 45</vt:lpstr>
      <vt:lpstr>  Differential diagnosis</vt:lpstr>
      <vt:lpstr>Necrotizing ulcerative gingivitis is a painful infectious gingival disease  primarily of the interdental and marginal gingiva. In pericoronitis, the patient is extremely uncomfortable because of a foul taste and an inability to close the jaws, in addition to the pain.   In NUG, the zone between the marginal necrosis and the relatively unaffected gingiva usually exhibits a well-demarcated narrow erythematous zone, sometimes referred to as the linear erythema.</vt:lpstr>
      <vt:lpstr>References</vt:lpstr>
      <vt:lpstr>Slide 49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AVITA</dc:creator>
  <cp:lastModifiedBy>dell</cp:lastModifiedBy>
  <cp:revision>45</cp:revision>
  <dcterms:created xsi:type="dcterms:W3CDTF">2021-05-25T06:01:15Z</dcterms:created>
  <dcterms:modified xsi:type="dcterms:W3CDTF">2023-02-16T09:28:12Z</dcterms:modified>
</cp:coreProperties>
</file>